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rawings/drawing6.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3"/>
  </p:notesMasterIdLst>
  <p:handoutMasterIdLst>
    <p:handoutMasterId r:id="rId14"/>
  </p:handoutMasterIdLst>
  <p:sldIdLst>
    <p:sldId id="1366" r:id="rId2"/>
    <p:sldId id="1367" r:id="rId3"/>
    <p:sldId id="1434" r:id="rId4"/>
    <p:sldId id="1421" r:id="rId5"/>
    <p:sldId id="1374" r:id="rId6"/>
    <p:sldId id="1427" r:id="rId7"/>
    <p:sldId id="1389" r:id="rId8"/>
    <p:sldId id="1376" r:id="rId9"/>
    <p:sldId id="1378" r:id="rId10"/>
    <p:sldId id="1410" r:id="rId11"/>
    <p:sldId id="1411" r:id="rId12"/>
  </p:sldIdLst>
  <p:sldSz cx="12192000" cy="6858000"/>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cmettin Kaymaz" initials="NK" lastIdx="1" clrIdx="0">
    <p:extLst>
      <p:ext uri="{19B8F6BF-5375-455C-9EA6-DF929625EA0E}">
        <p15:presenceInfo xmlns:p15="http://schemas.microsoft.com/office/powerpoint/2012/main" userId="Necmettin Kayma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F33"/>
    <a:srgbClr val="1FB3D2"/>
    <a:srgbClr val="1399E3"/>
    <a:srgbClr val="0082B0"/>
    <a:srgbClr val="000099"/>
    <a:srgbClr val="038E3B"/>
    <a:srgbClr val="4D4E51"/>
    <a:srgbClr val="FF9933"/>
    <a:srgbClr val="41C8E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3076" autoAdjust="0"/>
  </p:normalViewPr>
  <p:slideViewPr>
    <p:cSldViewPr snapToGrid="0">
      <p:cViewPr varScale="1">
        <p:scale>
          <a:sx n="119" d="100"/>
          <a:sy n="119" d="100"/>
        </p:scale>
        <p:origin x="872"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Foglio_di_lavoro_di_Microsoft_Excel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Foglio_di_lavoro_di_Microsoft_Excel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Foglio_di_lavoro_di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oglio_di_lavoro_di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oglio_di_lavoro_di_Microsoft_Excel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Foglio_di_lavoro_di_Microsoft_Excel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Foglio_di_lavoro_di_Microsoft_Excel15.xlsx"/><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3" Type="http://schemas.openxmlformats.org/officeDocument/2006/relationships/package" Target="../embeddings/Foglio_di_lavoro_di_Microsoft_Excel16.xlsx"/><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3" Type="http://schemas.openxmlformats.org/officeDocument/2006/relationships/package" Target="../embeddings/Foglio_di_lavoro_di_Microsoft_Excel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Foglio_di_lavoro_di_Microsoft_Excel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oglio_di_lavoro_di_Microsoft_Excel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oglio_di_lavoro_di_Microsoft_Excel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Foglio_di_lavoro_di_Microsoft_Excel4.xlsx"/></Relationships>
</file>

<file path=ppt/charts/_rels/chart6.xml.rels><?xml version="1.0" encoding="UTF-8" standalone="yes"?>
<Relationships xmlns="http://schemas.openxmlformats.org/package/2006/relationships"><Relationship Id="rId3" Type="http://schemas.openxmlformats.org/officeDocument/2006/relationships/package" Target="../embeddings/Foglio_di_lavoro_di_Microsoft_Excel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1" Type="http://schemas.openxmlformats.org/officeDocument/2006/relationships/package" Target="../embeddings/Foglio_di_lavoro_di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oglio_di_lavoro_di_Microsoft_Excel7.xlsx"/></Relationships>
</file>

<file path=ppt/charts/_rels/chart9.xml.rels><?xml version="1.0" encoding="UTF-8" standalone="yes"?>
<Relationships xmlns="http://schemas.openxmlformats.org/package/2006/relationships"><Relationship Id="rId3" Type="http://schemas.openxmlformats.org/officeDocument/2006/relationships/package" Target="../embeddings/Foglio_di_lavoro_di_Microsoft_Excel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399693499322135E-2"/>
          <c:y val="9.8714743165551705E-2"/>
          <c:w val="0.88072390899722663"/>
          <c:h val="0.79647619743223197"/>
        </c:manualLayout>
      </c:layout>
      <c:lineChart>
        <c:grouping val="standard"/>
        <c:varyColors val="0"/>
        <c:ser>
          <c:idx val="0"/>
          <c:order val="0"/>
          <c:tx>
            <c:strRef>
              <c:f>Sheet1!$B$1</c:f>
              <c:strCache>
                <c:ptCount val="1"/>
                <c:pt idx="0">
                  <c:v>Czech Republic</c:v>
                </c:pt>
              </c:strCache>
            </c:strRef>
          </c:tx>
          <c:spPr>
            <a:ln w="19050" cap="rnd">
              <a:solidFill>
                <a:srgbClr val="1FB3D2"/>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Sheet1!$B$2:$B$22</c:f>
              <c:numCache>
                <c:formatCode>0</c:formatCode>
                <c:ptCount val="21"/>
                <c:pt idx="0" formatCode="General">
                  <c:v>100</c:v>
                </c:pt>
                <c:pt idx="1">
                  <c:v>103.60299999999999</c:v>
                </c:pt>
                <c:pt idx="2">
                  <c:v>108.68679920999999</c:v>
                </c:pt>
                <c:pt idx="3">
                  <c:v>115.78730780238929</c:v>
                </c:pt>
                <c:pt idx="4">
                  <c:v>123.72336987916506</c:v>
                </c:pt>
                <c:pt idx="5">
                  <c:v>130.65559029349467</c:v>
                </c:pt>
                <c:pt idx="6">
                  <c:v>134.15977322516619</c:v>
                </c:pt>
                <c:pt idx="7">
                  <c:v>127.71607931716146</c:v>
                </c:pt>
                <c:pt idx="8">
                  <c:v>130.61906580004054</c:v>
                </c:pt>
                <c:pt idx="9">
                  <c:v>132.94147278996527</c:v>
                </c:pt>
                <c:pt idx="10">
                  <c:v>131.87794100764555</c:v>
                </c:pt>
                <c:pt idx="11">
                  <c:v>131.23965177316853</c:v>
                </c:pt>
                <c:pt idx="12">
                  <c:v>134.80280831881007</c:v>
                </c:pt>
                <c:pt idx="13">
                  <c:v>141.9594894124557</c:v>
                </c:pt>
                <c:pt idx="14">
                  <c:v>145.64049897292068</c:v>
                </c:pt>
                <c:pt idx="15">
                  <c:v>150.73354722200372</c:v>
                </c:pt>
                <c:pt idx="16">
                  <c:v>154.62096540485919</c:v>
                </c:pt>
                <c:pt idx="17">
                  <c:v>158.1370461581657</c:v>
                </c:pt>
                <c:pt idx="18">
                  <c:v>161.72359436503291</c:v>
                </c:pt>
                <c:pt idx="19">
                  <c:v>165.49984029345643</c:v>
                </c:pt>
                <c:pt idx="20">
                  <c:v>169.3427465850705</c:v>
                </c:pt>
              </c:numCache>
            </c:numRef>
          </c:val>
          <c:smooth val="0"/>
          <c:extLst>
            <c:ext xmlns:c16="http://schemas.microsoft.com/office/drawing/2014/chart" uri="{C3380CC4-5D6E-409C-BE32-E72D297353CC}">
              <c16:uniqueId val="{00000000-8FBE-4C7B-AB91-A5CACDF10F60}"/>
            </c:ext>
          </c:extLst>
        </c:ser>
        <c:ser>
          <c:idx val="1"/>
          <c:order val="1"/>
          <c:tx>
            <c:strRef>
              <c:f>Sheet1!$C$1</c:f>
              <c:strCache>
                <c:ptCount val="1"/>
                <c:pt idx="0">
                  <c:v>Hungary</c:v>
                </c:pt>
              </c:strCache>
            </c:strRef>
          </c:tx>
          <c:spPr>
            <a:ln w="19050" cap="rnd">
              <a:solidFill>
                <a:schemeClr val="accent6">
                  <a:lumMod val="50000"/>
                </a:schemeClr>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Sheet1!$C$2:$C$22</c:f>
              <c:numCache>
                <c:formatCode>0</c:formatCode>
                <c:ptCount val="21"/>
                <c:pt idx="0" formatCode="General">
                  <c:v>100</c:v>
                </c:pt>
                <c:pt idx="1">
                  <c:v>103.828</c:v>
                </c:pt>
                <c:pt idx="2">
                  <c:v>109.02459140000001</c:v>
                </c:pt>
                <c:pt idx="3">
                  <c:v>113.80313924106201</c:v>
                </c:pt>
                <c:pt idx="4">
                  <c:v>118.19138829019737</c:v>
                </c:pt>
                <c:pt idx="5">
                  <c:v>118.72088570973744</c:v>
                </c:pt>
                <c:pt idx="6">
                  <c:v>119.77631438369701</c:v>
                </c:pt>
                <c:pt idx="7">
                  <c:v>111.91419710755115</c:v>
                </c:pt>
                <c:pt idx="8">
                  <c:v>112.67185622196926</c:v>
                </c:pt>
                <c:pt idx="9">
                  <c:v>114.6312198016693</c:v>
                </c:pt>
                <c:pt idx="10">
                  <c:v>112.79368134824854</c:v>
                </c:pt>
                <c:pt idx="11">
                  <c:v>115.18152358239097</c:v>
                </c:pt>
                <c:pt idx="12">
                  <c:v>119.84291984177032</c:v>
                </c:pt>
                <c:pt idx="13">
                  <c:v>123.61557495838926</c:v>
                </c:pt>
                <c:pt idx="14">
                  <c:v>126.03102329307619</c:v>
                </c:pt>
                <c:pt idx="15">
                  <c:v>130.06401603845464</c:v>
                </c:pt>
                <c:pt idx="16">
                  <c:v>134.48619258376209</c:v>
                </c:pt>
                <c:pt idx="17">
                  <c:v>138.25180597610742</c:v>
                </c:pt>
                <c:pt idx="18">
                  <c:v>141.84635293148622</c:v>
                </c:pt>
                <c:pt idx="19">
                  <c:v>145.2506654018419</c:v>
                </c:pt>
                <c:pt idx="20">
                  <c:v>148.44618004068244</c:v>
                </c:pt>
              </c:numCache>
            </c:numRef>
          </c:val>
          <c:smooth val="0"/>
          <c:extLst>
            <c:ext xmlns:c16="http://schemas.microsoft.com/office/drawing/2014/chart" uri="{C3380CC4-5D6E-409C-BE32-E72D297353CC}">
              <c16:uniqueId val="{00000001-8FBE-4C7B-AB91-A5CACDF10F60}"/>
            </c:ext>
          </c:extLst>
        </c:ser>
        <c:ser>
          <c:idx val="2"/>
          <c:order val="2"/>
          <c:tx>
            <c:strRef>
              <c:f>Sheet1!$D$1</c:f>
              <c:strCache>
                <c:ptCount val="1"/>
                <c:pt idx="0">
                  <c:v>Poland</c:v>
                </c:pt>
              </c:strCache>
            </c:strRef>
          </c:tx>
          <c:spPr>
            <a:ln w="19050" cap="rnd">
              <a:solidFill>
                <a:schemeClr val="accent2">
                  <a:lumMod val="60000"/>
                  <a:lumOff val="40000"/>
                </a:schemeClr>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Sheet1!$D$2:$D$22</c:f>
              <c:numCache>
                <c:formatCode>0</c:formatCode>
                <c:ptCount val="21"/>
                <c:pt idx="0" formatCode="General">
                  <c:v>100</c:v>
                </c:pt>
                <c:pt idx="1">
                  <c:v>103.562</c:v>
                </c:pt>
                <c:pt idx="2">
                  <c:v>108.88094432</c:v>
                </c:pt>
                <c:pt idx="3">
                  <c:v>112.7429514150304</c:v>
                </c:pt>
                <c:pt idx="4">
                  <c:v>119.72512239616324</c:v>
                </c:pt>
                <c:pt idx="5">
                  <c:v>128.34772571113493</c:v>
                </c:pt>
                <c:pt idx="6">
                  <c:v>133.37895655901141</c:v>
                </c:pt>
                <c:pt idx="7">
                  <c:v>136.89215827477577</c:v>
                </c:pt>
                <c:pt idx="8">
                  <c:v>141.95579920935972</c:v>
                </c:pt>
                <c:pt idx="9">
                  <c:v>149.0777216556933</c:v>
                </c:pt>
                <c:pt idx="10">
                  <c:v>151.47340064270028</c:v>
                </c:pt>
                <c:pt idx="11">
                  <c:v>153.58039564564024</c:v>
                </c:pt>
                <c:pt idx="12">
                  <c:v>158.6224400346866</c:v>
                </c:pt>
                <c:pt idx="13">
                  <c:v>164.79126672763556</c:v>
                </c:pt>
                <c:pt idx="14">
                  <c:v>169.13351660590877</c:v>
                </c:pt>
                <c:pt idx="15">
                  <c:v>175.63162631390779</c:v>
                </c:pt>
                <c:pt idx="16">
                  <c:v>181.51177316289741</c:v>
                </c:pt>
                <c:pt idx="17">
                  <c:v>186.97527753510062</c:v>
                </c:pt>
                <c:pt idx="18">
                  <c:v>192.19749703665599</c:v>
                </c:pt>
                <c:pt idx="19">
                  <c:v>197.35031193220874</c:v>
                </c:pt>
                <c:pt idx="20">
                  <c:v>202.4143209363892</c:v>
                </c:pt>
              </c:numCache>
            </c:numRef>
          </c:val>
          <c:smooth val="0"/>
          <c:extLst>
            <c:ext xmlns:c16="http://schemas.microsoft.com/office/drawing/2014/chart" uri="{C3380CC4-5D6E-409C-BE32-E72D297353CC}">
              <c16:uniqueId val="{00000002-8FBE-4C7B-AB91-A5CACDF10F60}"/>
            </c:ext>
          </c:extLst>
        </c:ser>
        <c:ser>
          <c:idx val="3"/>
          <c:order val="3"/>
          <c:tx>
            <c:strRef>
              <c:f>Sheet1!$E$1</c:f>
              <c:strCache>
                <c:ptCount val="1"/>
                <c:pt idx="0">
                  <c:v>Romania</c:v>
                </c:pt>
              </c:strCache>
            </c:strRef>
          </c:tx>
          <c:spPr>
            <a:ln w="19050" cap="rnd">
              <a:solidFill>
                <a:srgbClr val="7CBF33"/>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Sheet1!$E$2:$E$22</c:f>
              <c:numCache>
                <c:formatCode>0</c:formatCode>
                <c:ptCount val="21"/>
                <c:pt idx="0" formatCode="General">
                  <c:v>100</c:v>
                </c:pt>
                <c:pt idx="1">
                  <c:v>105.524</c:v>
                </c:pt>
                <c:pt idx="2">
                  <c:v>114.34475116</c:v>
                </c:pt>
                <c:pt idx="3">
                  <c:v>119.11521417839521</c:v>
                </c:pt>
                <c:pt idx="4">
                  <c:v>128.71113583260671</c:v>
                </c:pt>
                <c:pt idx="5">
                  <c:v>137.54586819615685</c:v>
                </c:pt>
                <c:pt idx="6">
                  <c:v>149.18087318686975</c:v>
                </c:pt>
                <c:pt idx="7">
                  <c:v>138.63826087875367</c:v>
                </c:pt>
                <c:pt idx="8">
                  <c:v>137.53192755694121</c:v>
                </c:pt>
                <c:pt idx="9">
                  <c:v>138.9842647119425</c:v>
                </c:pt>
                <c:pt idx="10">
                  <c:v>139.87515384874607</c:v>
                </c:pt>
                <c:pt idx="11">
                  <c:v>144.81554428268379</c:v>
                </c:pt>
                <c:pt idx="12">
                  <c:v>149.27007042481915</c:v>
                </c:pt>
                <c:pt idx="13">
                  <c:v>155.14832579814853</c:v>
                </c:pt>
                <c:pt idx="14">
                  <c:v>162.62337213510332</c:v>
                </c:pt>
                <c:pt idx="15">
                  <c:v>171.56765760253401</c:v>
                </c:pt>
                <c:pt idx="16">
                  <c:v>179.10805615416538</c:v>
                </c:pt>
                <c:pt idx="17">
                  <c:v>185.88908716016209</c:v>
                </c:pt>
                <c:pt idx="18">
                  <c:v>192.01227369121784</c:v>
                </c:pt>
                <c:pt idx="19">
                  <c:v>198.33907810934346</c:v>
                </c:pt>
                <c:pt idx="20">
                  <c:v>204.84261648054883</c:v>
                </c:pt>
              </c:numCache>
            </c:numRef>
          </c:val>
          <c:smooth val="0"/>
          <c:extLst>
            <c:ext xmlns:c16="http://schemas.microsoft.com/office/drawing/2014/chart" uri="{C3380CC4-5D6E-409C-BE32-E72D297353CC}">
              <c16:uniqueId val="{00000003-8FBE-4C7B-AB91-A5CACDF10F60}"/>
            </c:ext>
          </c:extLst>
        </c:ser>
        <c:ser>
          <c:idx val="4"/>
          <c:order val="4"/>
          <c:tx>
            <c:strRef>
              <c:f>Sheet1!$F$1</c:f>
              <c:strCache>
                <c:ptCount val="1"/>
                <c:pt idx="0">
                  <c:v>Turkey</c:v>
                </c:pt>
              </c:strCache>
            </c:strRef>
          </c:tx>
          <c:spPr>
            <a:ln w="19050" cap="rnd">
              <a:solidFill>
                <a:srgbClr val="00B0F0"/>
              </a:solidFill>
              <a:round/>
            </a:ln>
            <a:effectLst/>
          </c:spPr>
          <c:marker>
            <c:symbol val="none"/>
          </c:marker>
          <c:cat>
            <c:numRef>
              <c:f>Sheet1!$A$2:$A$22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Sheet1!$F$2:$F$22</c:f>
              <c:numCache>
                <c:formatCode>0</c:formatCode>
                <c:ptCount val="21"/>
                <c:pt idx="0" formatCode="General">
                  <c:v>100</c:v>
                </c:pt>
                <c:pt idx="1">
                  <c:v>105.608</c:v>
                </c:pt>
                <c:pt idx="2">
                  <c:v>115.79283552000001</c:v>
                </c:pt>
                <c:pt idx="3">
                  <c:v>126.22577000035201</c:v>
                </c:pt>
                <c:pt idx="4">
                  <c:v>135.20042224737705</c:v>
                </c:pt>
                <c:pt idx="5">
                  <c:v>142.0010034864201</c:v>
                </c:pt>
                <c:pt idx="6">
                  <c:v>143.20091196588035</c:v>
                </c:pt>
                <c:pt idx="7">
                  <c:v>136.46474106700535</c:v>
                </c:pt>
                <c:pt idx="8">
                  <c:v>148.04650364136211</c:v>
                </c:pt>
                <c:pt idx="9">
                  <c:v>164.49891159102668</c:v>
                </c:pt>
                <c:pt idx="10">
                  <c:v>172.37840945623685</c:v>
                </c:pt>
                <c:pt idx="11">
                  <c:v>187.01506020316592</c:v>
                </c:pt>
                <c:pt idx="12">
                  <c:v>196.67812836386349</c:v>
                </c:pt>
                <c:pt idx="13">
                  <c:v>208.64795925608823</c:v>
                </c:pt>
                <c:pt idx="14">
                  <c:v>215.29131027880209</c:v>
                </c:pt>
                <c:pt idx="15">
                  <c:v>226.29484914715167</c:v>
                </c:pt>
                <c:pt idx="16">
                  <c:v>234.17896169143842</c:v>
                </c:pt>
                <c:pt idx="17">
                  <c:v>242.36819998178802</c:v>
                </c:pt>
                <c:pt idx="18">
                  <c:v>250.8777474831486</c:v>
                </c:pt>
                <c:pt idx="19">
                  <c:v>259.88676739526846</c:v>
                </c:pt>
                <c:pt idx="20">
                  <c:v>269.2296966831284</c:v>
                </c:pt>
              </c:numCache>
            </c:numRef>
          </c:val>
          <c:smooth val="0"/>
          <c:extLst>
            <c:ext xmlns:c16="http://schemas.microsoft.com/office/drawing/2014/chart" uri="{C3380CC4-5D6E-409C-BE32-E72D297353CC}">
              <c16:uniqueId val="{00000004-8FBE-4C7B-AB91-A5CACDF10F60}"/>
            </c:ext>
          </c:extLst>
        </c:ser>
        <c:dLbls>
          <c:showLegendKey val="0"/>
          <c:showVal val="0"/>
          <c:showCatName val="0"/>
          <c:showSerName val="0"/>
          <c:showPercent val="0"/>
          <c:showBubbleSize val="0"/>
        </c:dLbls>
        <c:smooth val="0"/>
        <c:axId val="-2080589936"/>
        <c:axId val="-2081047216"/>
      </c:lineChart>
      <c:catAx>
        <c:axId val="-2080589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cap="none" spc="0" normalizeH="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it-IT"/>
          </a:p>
        </c:txPr>
        <c:crossAx val="-2081047216"/>
        <c:crosses val="autoZero"/>
        <c:auto val="1"/>
        <c:lblAlgn val="ctr"/>
        <c:lblOffset val="100"/>
        <c:noMultiLvlLbl val="0"/>
      </c:catAx>
      <c:valAx>
        <c:axId val="-2081047216"/>
        <c:scaling>
          <c:orientation val="minMax"/>
          <c:max val="275"/>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it-IT"/>
          </a:p>
        </c:txPr>
        <c:crossAx val="-2080589936"/>
        <c:crossesAt val="1"/>
        <c:crossBetween val="between"/>
        <c:majorUnit val="25"/>
      </c:valAx>
      <c:spPr>
        <a:noFill/>
        <a:ln>
          <a:noFill/>
        </a:ln>
        <a:effectLst/>
      </c:spPr>
    </c:plotArea>
    <c:plotVisOnly val="1"/>
    <c:dispBlanksAs val="gap"/>
    <c:showDLblsOverMax val="0"/>
  </c:chart>
  <c:spPr>
    <a:noFill/>
    <a:ln>
      <a:noFill/>
    </a:ln>
    <a:effectLst/>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51310771640267"/>
          <c:y val="2.1852132095563769E-2"/>
          <c:w val="0.57431759568343321"/>
          <c:h val="0.96843342314699865"/>
        </c:manualLayout>
      </c:layout>
      <c:doughnutChart>
        <c:varyColors val="1"/>
        <c:ser>
          <c:idx val="0"/>
          <c:order val="0"/>
          <c:tx>
            <c:strRef>
              <c:f>Sheet1!$B$1</c:f>
              <c:strCache>
                <c:ptCount val="1"/>
                <c:pt idx="0">
                  <c:v>Labor Force by Education Level</c:v>
                </c:pt>
              </c:strCache>
            </c:strRef>
          </c:tx>
          <c:spPr>
            <a:solidFill>
              <a:srgbClr val="1399E3"/>
            </a:solidFill>
          </c:spPr>
          <c:dPt>
            <c:idx val="0"/>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1-DEB1-4025-B87D-6F665BFB5B03}"/>
              </c:ext>
            </c:extLst>
          </c:dPt>
          <c:dPt>
            <c:idx val="1"/>
            <c:bubble3D val="0"/>
            <c:spPr>
              <a:solidFill>
                <a:srgbClr val="1399E3"/>
              </a:solidFill>
              <a:ln w="19050">
                <a:solidFill>
                  <a:schemeClr val="lt1"/>
                </a:solidFill>
              </a:ln>
              <a:effectLst/>
            </c:spPr>
            <c:extLst>
              <c:ext xmlns:c16="http://schemas.microsoft.com/office/drawing/2014/chart" uri="{C3380CC4-5D6E-409C-BE32-E72D297353CC}">
                <c16:uniqueId val="{00000003-DEB1-4025-B87D-6F665BFB5B03}"/>
              </c:ext>
            </c:extLst>
          </c:dPt>
          <c:dLbls>
            <c:dLbl>
              <c:idx val="0"/>
              <c:layout>
                <c:manualLayout>
                  <c:x val="-4.6625044341249242E-2"/>
                  <c:y val="1.595695022609270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EB1-4025-B87D-6F665BFB5B03}"/>
                </c:ext>
              </c:extLst>
            </c:dLbl>
            <c:dLbl>
              <c:idx val="1"/>
              <c:layout>
                <c:manualLayout>
                  <c:x val="-1.0148658610982358E-2"/>
                  <c:y val="-7.8625476747315459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EB1-4025-B87D-6F665BFB5B03}"/>
                </c:ext>
              </c:extLst>
            </c:dLbl>
            <c:dLbl>
              <c:idx val="2"/>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B1-4025-B87D-6F665BFB5B03}"/>
                </c:ext>
              </c:extLst>
            </c:dLbl>
            <c:dLbl>
              <c:idx val="3"/>
              <c:layout>
                <c:manualLayout>
                  <c:x val="-6.9946396917128922E-2"/>
                  <c:y val="4.251050657547829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EB1-4025-B87D-6F665BFB5B03}"/>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High School and below</c:v>
                </c:pt>
                <c:pt idx="1">
                  <c:v>University </c:v>
                </c:pt>
              </c:strCache>
            </c:strRef>
          </c:cat>
          <c:val>
            <c:numRef>
              <c:f>Sheet1!$B$2:$B$3</c:f>
              <c:numCache>
                <c:formatCode>0%</c:formatCode>
                <c:ptCount val="2"/>
                <c:pt idx="0">
                  <c:v>0.89900000000000002</c:v>
                </c:pt>
                <c:pt idx="1">
                  <c:v>0.10100000000000001</c:v>
                </c:pt>
              </c:numCache>
            </c:numRef>
          </c:val>
          <c:extLst>
            <c:ext xmlns:c16="http://schemas.microsoft.com/office/drawing/2014/chart" uri="{C3380CC4-5D6E-409C-BE32-E72D297353CC}">
              <c16:uniqueId val="{00000000-DEB1-4025-B87D-6F665BFB5B0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702330020356497E-2"/>
          <c:y val="2.3128868340639472E-2"/>
          <c:w val="0.93259533995928701"/>
          <c:h val="0.77234681173078668"/>
        </c:manualLayout>
      </c:layout>
      <c:barChart>
        <c:barDir val="col"/>
        <c:grouping val="clustered"/>
        <c:varyColors val="0"/>
        <c:ser>
          <c:idx val="0"/>
          <c:order val="0"/>
          <c:tx>
            <c:strRef>
              <c:f>Sheet1!$B$1</c:f>
              <c:strCache>
                <c:ptCount val="1"/>
                <c:pt idx="0">
                  <c:v>2002</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University</c:v>
                </c:pt>
                <c:pt idx="1">
                  <c:v>Vocational &amp; Technical High School</c:v>
                </c:pt>
              </c:strCache>
            </c:strRef>
          </c:cat>
          <c:val>
            <c:numRef>
              <c:f>Sheet1!$B$2:$B$3</c:f>
              <c:numCache>
                <c:formatCode>General</c:formatCode>
                <c:ptCount val="2"/>
                <c:pt idx="0">
                  <c:v>287</c:v>
                </c:pt>
                <c:pt idx="1">
                  <c:v>177</c:v>
                </c:pt>
              </c:numCache>
            </c:numRef>
          </c:val>
          <c:extLst>
            <c:ext xmlns:c16="http://schemas.microsoft.com/office/drawing/2014/chart" uri="{C3380CC4-5D6E-409C-BE32-E72D297353CC}">
              <c16:uniqueId val="{00000000-8350-4138-9A9F-94FFAC2AACFC}"/>
            </c:ext>
          </c:extLst>
        </c:ser>
        <c:ser>
          <c:idx val="1"/>
          <c:order val="1"/>
          <c:tx>
            <c:strRef>
              <c:f>Sheet1!$C$1</c:f>
              <c:strCache>
                <c:ptCount val="1"/>
                <c:pt idx="0">
                  <c:v>2016</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University</c:v>
                </c:pt>
                <c:pt idx="1">
                  <c:v>Vocational &amp; Technical High School</c:v>
                </c:pt>
              </c:strCache>
            </c:strRef>
          </c:cat>
          <c:val>
            <c:numRef>
              <c:f>Sheet1!$C$2:$C$3</c:f>
              <c:numCache>
                <c:formatCode>General</c:formatCode>
                <c:ptCount val="2"/>
                <c:pt idx="0">
                  <c:v>801</c:v>
                </c:pt>
                <c:pt idx="1">
                  <c:v>515</c:v>
                </c:pt>
              </c:numCache>
            </c:numRef>
          </c:val>
          <c:extLst>
            <c:ext xmlns:c16="http://schemas.microsoft.com/office/drawing/2014/chart" uri="{C3380CC4-5D6E-409C-BE32-E72D297353CC}">
              <c16:uniqueId val="{00000001-8350-4138-9A9F-94FFAC2AACFC}"/>
            </c:ext>
          </c:extLst>
        </c:ser>
        <c:dLbls>
          <c:showLegendKey val="0"/>
          <c:showVal val="0"/>
          <c:showCatName val="0"/>
          <c:showSerName val="0"/>
          <c:showPercent val="0"/>
          <c:showBubbleSize val="0"/>
        </c:dLbls>
        <c:gapWidth val="160"/>
        <c:overlap val="-27"/>
        <c:axId val="648647343"/>
        <c:axId val="562514143"/>
      </c:barChart>
      <c:catAx>
        <c:axId val="64864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crossAx val="562514143"/>
        <c:crosses val="autoZero"/>
        <c:auto val="1"/>
        <c:lblAlgn val="ctr"/>
        <c:lblOffset val="100"/>
        <c:noMultiLvlLbl val="0"/>
      </c:catAx>
      <c:valAx>
        <c:axId val="562514143"/>
        <c:scaling>
          <c:orientation val="minMax"/>
          <c:max val="815"/>
          <c:min val="0"/>
        </c:scaling>
        <c:delete val="1"/>
        <c:axPos val="l"/>
        <c:numFmt formatCode="General" sourceLinked="1"/>
        <c:majorTickMark val="none"/>
        <c:minorTickMark val="none"/>
        <c:tickLblPos val="nextTo"/>
        <c:crossAx val="648647343"/>
        <c:crosses val="autoZero"/>
        <c:crossBetween val="between"/>
      </c:valAx>
      <c:spPr>
        <a:noFill/>
        <a:ln>
          <a:noFill/>
        </a:ln>
        <a:effectLst/>
      </c:spPr>
    </c:plotArea>
    <c:legend>
      <c:legendPos val="b"/>
      <c:layout>
        <c:manualLayout>
          <c:xMode val="edge"/>
          <c:yMode val="edge"/>
          <c:x val="0.41148228975125895"/>
          <c:y val="6.6726049477246474E-2"/>
          <c:w val="0.28985364381281553"/>
          <c:h val="9.501680405714921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95234472126173E-2"/>
          <c:y val="2.1994978725554505E-3"/>
          <c:w val="0.95745877856675687"/>
          <c:h val="0.68614788897799384"/>
        </c:manualLayout>
      </c:layout>
      <c:barChart>
        <c:barDir val="col"/>
        <c:grouping val="clustered"/>
        <c:varyColors val="0"/>
        <c:dLbls>
          <c:showLegendKey val="0"/>
          <c:showVal val="0"/>
          <c:showCatName val="0"/>
          <c:showSerName val="0"/>
          <c:showPercent val="0"/>
          <c:showBubbleSize val="0"/>
        </c:dLbls>
        <c:gapWidth val="23"/>
        <c:axId val="1799792800"/>
        <c:axId val="1799575184"/>
      </c:barChart>
      <c:catAx>
        <c:axId val="1799792800"/>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sz="1000"/>
            </a:pPr>
            <a:endParaRPr lang="it-IT"/>
          </a:p>
        </c:txPr>
        <c:crossAx val="1799575184"/>
        <c:crosses val="autoZero"/>
        <c:auto val="1"/>
        <c:lblAlgn val="ctr"/>
        <c:lblOffset val="100"/>
        <c:tickLblSkip val="1"/>
        <c:noMultiLvlLbl val="0"/>
      </c:catAx>
      <c:valAx>
        <c:axId val="1799575184"/>
        <c:scaling>
          <c:orientation val="minMax"/>
          <c:max val="43"/>
          <c:min val="0"/>
        </c:scaling>
        <c:delete val="1"/>
        <c:axPos val="l"/>
        <c:numFmt formatCode="@" sourceLinked="0"/>
        <c:majorTickMark val="out"/>
        <c:minorTickMark val="none"/>
        <c:tickLblPos val="nextTo"/>
        <c:crossAx val="1799792800"/>
        <c:crosses val="autoZero"/>
        <c:crossBetween val="between"/>
        <c:majorUnit val="15"/>
      </c:valAx>
      <c:spPr>
        <a:noFill/>
        <a:ln w="25400">
          <a:noFill/>
        </a:ln>
      </c:spPr>
    </c:plotArea>
    <c:plotVisOnly val="1"/>
    <c:dispBlanksAs val="gap"/>
    <c:showDLblsOverMax val="0"/>
  </c:chart>
  <c:txPr>
    <a:bodyPr/>
    <a:lstStyle/>
    <a:p>
      <a:pPr>
        <a:defRPr sz="9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95234472126173E-2"/>
          <c:y val="2.1994978725554505E-3"/>
          <c:w val="0.95745877856675687"/>
          <c:h val="0.72039466516045747"/>
        </c:manualLayout>
      </c:layout>
      <c:barChart>
        <c:barDir val="col"/>
        <c:grouping val="clustered"/>
        <c:varyColors val="0"/>
        <c:ser>
          <c:idx val="0"/>
          <c:order val="0"/>
          <c:tx>
            <c:strRef>
              <c:f>Sheet1!$B$1</c:f>
              <c:strCache>
                <c:ptCount val="1"/>
                <c:pt idx="0">
                  <c:v>$</c:v>
                </c:pt>
              </c:strCache>
            </c:strRef>
          </c:tx>
          <c:spPr>
            <a:solidFill>
              <a:srgbClr val="00B0F0"/>
            </a:solidFill>
            <a:ln>
              <a:noFill/>
            </a:ln>
          </c:spPr>
          <c:invertIfNegative val="0"/>
          <c:dPt>
            <c:idx val="5"/>
            <c:invertIfNegative val="0"/>
            <c:bubble3D val="0"/>
            <c:extLst>
              <c:ext xmlns:c16="http://schemas.microsoft.com/office/drawing/2014/chart" uri="{C3380CC4-5D6E-409C-BE32-E72D297353CC}">
                <c16:uniqueId val="{00000000-6BFB-4B4C-A62E-71FC200C3BDD}"/>
              </c:ext>
            </c:extLst>
          </c:dPt>
          <c:dPt>
            <c:idx val="6"/>
            <c:invertIfNegative val="0"/>
            <c:bubble3D val="0"/>
            <c:extLst>
              <c:ext xmlns:c16="http://schemas.microsoft.com/office/drawing/2014/chart" uri="{C3380CC4-5D6E-409C-BE32-E72D297353CC}">
                <c16:uniqueId val="{00000001-6BFB-4B4C-A62E-71FC200C3BDD}"/>
              </c:ext>
            </c:extLst>
          </c:dPt>
          <c:dPt>
            <c:idx val="7"/>
            <c:invertIfNegative val="0"/>
            <c:bubble3D val="0"/>
            <c:extLst>
              <c:ext xmlns:c16="http://schemas.microsoft.com/office/drawing/2014/chart" uri="{C3380CC4-5D6E-409C-BE32-E72D297353CC}">
                <c16:uniqueId val="{00000002-6BFB-4B4C-A62E-71FC200C3BDD}"/>
              </c:ext>
            </c:extLst>
          </c:dPt>
          <c:dPt>
            <c:idx val="8"/>
            <c:invertIfNegative val="0"/>
            <c:bubble3D val="0"/>
            <c:spPr>
              <a:solidFill>
                <a:srgbClr val="92D050"/>
              </a:solidFill>
              <a:ln>
                <a:noFill/>
              </a:ln>
            </c:spPr>
            <c:extLst>
              <c:ext xmlns:c16="http://schemas.microsoft.com/office/drawing/2014/chart" uri="{C3380CC4-5D6E-409C-BE32-E72D297353CC}">
                <c16:uniqueId val="{00000004-6BFB-4B4C-A62E-71FC200C3BDD}"/>
              </c:ext>
            </c:extLst>
          </c:dPt>
          <c:dPt>
            <c:idx val="9"/>
            <c:invertIfNegative val="0"/>
            <c:bubble3D val="0"/>
            <c:extLst>
              <c:ext xmlns:c16="http://schemas.microsoft.com/office/drawing/2014/chart" uri="{C3380CC4-5D6E-409C-BE32-E72D297353CC}">
                <c16:uniqueId val="{00000005-6BFB-4B4C-A62E-71FC200C3BDD}"/>
              </c:ext>
            </c:extLst>
          </c:dPt>
          <c:dPt>
            <c:idx val="10"/>
            <c:invertIfNegative val="0"/>
            <c:bubble3D val="0"/>
            <c:extLst>
              <c:ext xmlns:c16="http://schemas.microsoft.com/office/drawing/2014/chart" uri="{C3380CC4-5D6E-409C-BE32-E72D297353CC}">
                <c16:uniqueId val="{00000006-6BFB-4B4C-A62E-71FC200C3BDD}"/>
              </c:ext>
            </c:extLst>
          </c:dPt>
          <c:dPt>
            <c:idx val="11"/>
            <c:invertIfNegative val="0"/>
            <c:bubble3D val="0"/>
            <c:extLst>
              <c:ext xmlns:c16="http://schemas.microsoft.com/office/drawing/2014/chart" uri="{C3380CC4-5D6E-409C-BE32-E72D297353CC}">
                <c16:uniqueId val="{00000007-6BFB-4B4C-A62E-71FC200C3BDD}"/>
              </c:ext>
            </c:extLst>
          </c:dPt>
          <c:dLbls>
            <c:spPr>
              <a:noFill/>
              <a:ln>
                <a:noFill/>
              </a:ln>
              <a:effectLst/>
            </c:spPr>
            <c:txPr>
              <a:bodyPr/>
              <a:lstStyle/>
              <a:p>
                <a:pPr>
                  <a:defRPr sz="800">
                    <a:solidFill>
                      <a:schemeClr val="bg1"/>
                    </a:solidFill>
                    <a:latin typeface="Raleway"/>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Germany</c:v>
                </c:pt>
                <c:pt idx="1">
                  <c:v>France</c:v>
                </c:pt>
                <c:pt idx="2">
                  <c:v>USA</c:v>
                </c:pt>
                <c:pt idx="3">
                  <c:v>UK</c:v>
                </c:pt>
                <c:pt idx="4">
                  <c:v>Slovakia</c:v>
                </c:pt>
                <c:pt idx="5">
                  <c:v>Czechia</c:v>
                </c:pt>
                <c:pt idx="6">
                  <c:v>Hungary</c:v>
                </c:pt>
                <c:pt idx="7">
                  <c:v>Poland</c:v>
                </c:pt>
                <c:pt idx="8">
                  <c:v>Turkey</c:v>
                </c:pt>
                <c:pt idx="9">
                  <c:v>Romania</c:v>
                </c:pt>
              </c:strCache>
            </c:strRef>
          </c:cat>
          <c:val>
            <c:numRef>
              <c:f>Sheet1!$B$2:$B$11</c:f>
              <c:numCache>
                <c:formatCode>0.0</c:formatCode>
                <c:ptCount val="10"/>
                <c:pt idx="0">
                  <c:v>45.413940000000004</c:v>
                </c:pt>
                <c:pt idx="1">
                  <c:v>43.04157</c:v>
                </c:pt>
                <c:pt idx="2">
                  <c:v>41.506999999999998</c:v>
                </c:pt>
                <c:pt idx="3">
                  <c:v>27.790620000000001</c:v>
                </c:pt>
                <c:pt idx="4">
                  <c:v>12.88</c:v>
                </c:pt>
                <c:pt idx="5">
                  <c:v>12.765610000000001</c:v>
                </c:pt>
                <c:pt idx="6">
                  <c:v>10.167299999999999</c:v>
                </c:pt>
                <c:pt idx="7">
                  <c:v>9.4894800000000004</c:v>
                </c:pt>
                <c:pt idx="8">
                  <c:v>6.3</c:v>
                </c:pt>
                <c:pt idx="9">
                  <c:v>6.1003800000000004</c:v>
                </c:pt>
              </c:numCache>
            </c:numRef>
          </c:val>
          <c:extLst>
            <c:ext xmlns:c16="http://schemas.microsoft.com/office/drawing/2014/chart" uri="{C3380CC4-5D6E-409C-BE32-E72D297353CC}">
              <c16:uniqueId val="{00000008-6BFB-4B4C-A62E-71FC200C3BDD}"/>
            </c:ext>
          </c:extLst>
        </c:ser>
        <c:dLbls>
          <c:showLegendKey val="0"/>
          <c:showVal val="0"/>
          <c:showCatName val="0"/>
          <c:showSerName val="0"/>
          <c:showPercent val="0"/>
          <c:showBubbleSize val="0"/>
        </c:dLbls>
        <c:gapWidth val="11"/>
        <c:axId val="1799792800"/>
        <c:axId val="1799575184"/>
      </c:barChart>
      <c:catAx>
        <c:axId val="1799792800"/>
        <c:scaling>
          <c:orientation val="minMax"/>
        </c:scaling>
        <c:delete val="0"/>
        <c:axPos val="b"/>
        <c:numFmt formatCode="General" sourceLinked="0"/>
        <c:majorTickMark val="out"/>
        <c:minorTickMark val="none"/>
        <c:tickLblPos val="nextTo"/>
        <c:spPr>
          <a:ln>
            <a:solidFill>
              <a:schemeClr val="bg2">
                <a:lumMod val="75000"/>
              </a:schemeClr>
            </a:solidFill>
          </a:ln>
        </c:spPr>
        <c:txPr>
          <a:bodyPr rot="-5400000" vert="horz"/>
          <a:lstStyle/>
          <a:p>
            <a:pPr>
              <a:defRPr sz="1000">
                <a:solidFill>
                  <a:schemeClr val="tx1">
                    <a:lumMod val="60000"/>
                    <a:lumOff val="40000"/>
                  </a:schemeClr>
                </a:solidFill>
                <a:latin typeface="Raleway"/>
              </a:defRPr>
            </a:pPr>
            <a:endParaRPr lang="it-IT"/>
          </a:p>
        </c:txPr>
        <c:crossAx val="1799575184"/>
        <c:crosses val="autoZero"/>
        <c:auto val="1"/>
        <c:lblAlgn val="ctr"/>
        <c:lblOffset val="100"/>
        <c:tickLblSkip val="1"/>
        <c:noMultiLvlLbl val="0"/>
      </c:catAx>
      <c:valAx>
        <c:axId val="1799575184"/>
        <c:scaling>
          <c:orientation val="minMax"/>
          <c:max val="50"/>
          <c:min val="0"/>
        </c:scaling>
        <c:delete val="1"/>
        <c:axPos val="l"/>
        <c:numFmt formatCode="@" sourceLinked="0"/>
        <c:majorTickMark val="out"/>
        <c:minorTickMark val="none"/>
        <c:tickLblPos val="nextTo"/>
        <c:crossAx val="1799792800"/>
        <c:crosses val="autoZero"/>
        <c:crossBetween val="between"/>
        <c:majorUnit val="5"/>
      </c:valAx>
    </c:plotArea>
    <c:plotVisOnly val="1"/>
    <c:dispBlanksAs val="gap"/>
    <c:showDLblsOverMax val="0"/>
  </c:chart>
  <c:txPr>
    <a:bodyPr/>
    <a:lstStyle/>
    <a:p>
      <a:pPr>
        <a:defRPr sz="9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37108111123509E-2"/>
          <c:y val="7.3219472807367222E-2"/>
          <c:w val="0.96609213282173056"/>
          <c:h val="0.63613528347591453"/>
        </c:manualLayout>
      </c:layout>
      <c:barChart>
        <c:barDir val="col"/>
        <c:grouping val="clustered"/>
        <c:varyColors val="0"/>
        <c:ser>
          <c:idx val="0"/>
          <c:order val="0"/>
          <c:tx>
            <c:strRef>
              <c:f>Sheet1!$B$1</c:f>
              <c:strCache>
                <c:ptCount val="1"/>
                <c:pt idx="0">
                  <c:v>Series 1</c:v>
                </c:pt>
              </c:strCache>
            </c:strRef>
          </c:tx>
          <c:spPr>
            <a:solidFill>
              <a:srgbClr val="00B0F0"/>
            </a:solidFill>
            <a:ln>
              <a:noFill/>
            </a:ln>
          </c:spPr>
          <c:invertIfNegative val="0"/>
          <c:dPt>
            <c:idx val="0"/>
            <c:invertIfNegative val="0"/>
            <c:bubble3D val="0"/>
            <c:spPr>
              <a:solidFill>
                <a:srgbClr val="92D050"/>
              </a:solidFill>
              <a:ln>
                <a:noFill/>
              </a:ln>
            </c:spPr>
            <c:extLst>
              <c:ext xmlns:c16="http://schemas.microsoft.com/office/drawing/2014/chart" uri="{C3380CC4-5D6E-409C-BE32-E72D297353CC}">
                <c16:uniqueId val="{00000001-5642-674C-84F1-C373914C4AD5}"/>
              </c:ext>
            </c:extLst>
          </c:dPt>
          <c:dPt>
            <c:idx val="1"/>
            <c:invertIfNegative val="0"/>
            <c:bubble3D val="0"/>
            <c:extLst>
              <c:ext xmlns:c16="http://schemas.microsoft.com/office/drawing/2014/chart" uri="{C3380CC4-5D6E-409C-BE32-E72D297353CC}">
                <c16:uniqueId val="{00000002-5642-674C-84F1-C373914C4AD5}"/>
              </c:ext>
            </c:extLst>
          </c:dPt>
          <c:dPt>
            <c:idx val="5"/>
            <c:invertIfNegative val="0"/>
            <c:bubble3D val="0"/>
            <c:extLst>
              <c:ext xmlns:c16="http://schemas.microsoft.com/office/drawing/2014/chart" uri="{C3380CC4-5D6E-409C-BE32-E72D297353CC}">
                <c16:uniqueId val="{00000003-5642-674C-84F1-C373914C4AD5}"/>
              </c:ext>
            </c:extLst>
          </c:dPt>
          <c:dLbls>
            <c:spPr>
              <a:noFill/>
              <a:ln>
                <a:noFill/>
              </a:ln>
              <a:effectLst/>
            </c:spPr>
            <c:txPr>
              <a:bodyPr/>
              <a:lstStyle/>
              <a:p>
                <a:pPr>
                  <a:defRPr sz="900">
                    <a:solidFill>
                      <a:schemeClr val="bg1"/>
                    </a:solidFill>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Turkey</c:v>
                </c:pt>
                <c:pt idx="1">
                  <c:v>Poland</c:v>
                </c:pt>
                <c:pt idx="2">
                  <c:v>Czechia</c:v>
                </c:pt>
                <c:pt idx="3">
                  <c:v>Slovakia</c:v>
                </c:pt>
                <c:pt idx="4">
                  <c:v>Romania</c:v>
                </c:pt>
                <c:pt idx="5">
                  <c:v>Hungary</c:v>
                </c:pt>
              </c:strCache>
            </c:strRef>
          </c:cat>
          <c:val>
            <c:numRef>
              <c:f>Sheet1!$B$2:$B$7</c:f>
              <c:numCache>
                <c:formatCode>0.00</c:formatCode>
                <c:ptCount val="6"/>
                <c:pt idx="0">
                  <c:v>5.72</c:v>
                </c:pt>
                <c:pt idx="1">
                  <c:v>5.44</c:v>
                </c:pt>
                <c:pt idx="2">
                  <c:v>4.83</c:v>
                </c:pt>
                <c:pt idx="3">
                  <c:v>4.3899999999999997</c:v>
                </c:pt>
                <c:pt idx="4">
                  <c:v>4.3600000000000003</c:v>
                </c:pt>
                <c:pt idx="5">
                  <c:v>3.09</c:v>
                </c:pt>
              </c:numCache>
            </c:numRef>
          </c:val>
          <c:extLst>
            <c:ext xmlns:c16="http://schemas.microsoft.com/office/drawing/2014/chart" uri="{C3380CC4-5D6E-409C-BE32-E72D297353CC}">
              <c16:uniqueId val="{00000004-5642-674C-84F1-C373914C4AD5}"/>
            </c:ext>
          </c:extLst>
        </c:ser>
        <c:dLbls>
          <c:showLegendKey val="0"/>
          <c:showVal val="0"/>
          <c:showCatName val="0"/>
          <c:showSerName val="0"/>
          <c:showPercent val="0"/>
          <c:showBubbleSize val="0"/>
        </c:dLbls>
        <c:gapWidth val="53"/>
        <c:axId val="2129896896"/>
        <c:axId val="2129902208"/>
      </c:barChart>
      <c:catAx>
        <c:axId val="2129896896"/>
        <c:scaling>
          <c:orientation val="minMax"/>
        </c:scaling>
        <c:delete val="0"/>
        <c:axPos val="b"/>
        <c:numFmt formatCode="General" sourceLinked="1"/>
        <c:majorTickMark val="out"/>
        <c:minorTickMark val="none"/>
        <c:tickLblPos val="nextTo"/>
        <c:spPr>
          <a:ln>
            <a:solidFill>
              <a:schemeClr val="bg2">
                <a:lumMod val="75000"/>
              </a:schemeClr>
            </a:solidFill>
          </a:ln>
        </c:spPr>
        <c:txPr>
          <a:bodyPr rot="-5400000" vert="horz"/>
          <a:lstStyle/>
          <a:p>
            <a:pPr>
              <a:defRPr>
                <a:solidFill>
                  <a:schemeClr val="tx1">
                    <a:lumMod val="60000"/>
                    <a:lumOff val="40000"/>
                  </a:schemeClr>
                </a:solidFill>
              </a:defRPr>
            </a:pPr>
            <a:endParaRPr lang="it-IT"/>
          </a:p>
        </c:txPr>
        <c:crossAx val="2129902208"/>
        <c:crosses val="autoZero"/>
        <c:auto val="1"/>
        <c:lblAlgn val="ctr"/>
        <c:lblOffset val="100"/>
        <c:noMultiLvlLbl val="0"/>
      </c:catAx>
      <c:valAx>
        <c:axId val="2129902208"/>
        <c:scaling>
          <c:orientation val="minMax"/>
          <c:max val="6"/>
        </c:scaling>
        <c:delete val="1"/>
        <c:axPos val="l"/>
        <c:numFmt formatCode="0" sourceLinked="0"/>
        <c:majorTickMark val="out"/>
        <c:minorTickMark val="none"/>
        <c:tickLblPos val="nextTo"/>
        <c:crossAx val="2129896896"/>
        <c:crosses val="autoZero"/>
        <c:crossBetween val="between"/>
        <c:majorUnit val="1"/>
      </c:valAx>
      <c:spPr>
        <a:noFill/>
        <a:ln w="25418">
          <a:noFill/>
        </a:ln>
      </c:spPr>
    </c:plotArea>
    <c:plotVisOnly val="1"/>
    <c:dispBlanksAs val="gap"/>
    <c:showDLblsOverMax val="0"/>
  </c:chart>
  <c:txPr>
    <a:bodyPr/>
    <a:lstStyle/>
    <a:p>
      <a:pPr>
        <a:defRPr sz="1000">
          <a:solidFill>
            <a:schemeClr val="tx1"/>
          </a:solidFill>
          <a:latin typeface="Raleway"/>
          <a:ea typeface="Tahoma" panose="020B0604030504040204" pitchFamily="34" charset="0"/>
          <a:cs typeface="Tahoma" panose="020B0604030504040204" pitchFamily="34" charset="0"/>
        </a:defRPr>
      </a:pPr>
      <a:endParaRPr lang="it-IT"/>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095234472126173E-2"/>
          <c:y val="2.1994978725554505E-3"/>
          <c:w val="0.95745877856675687"/>
          <c:h val="0.72039466516045747"/>
        </c:manualLayout>
      </c:layout>
      <c:barChart>
        <c:barDir val="col"/>
        <c:grouping val="clustered"/>
        <c:varyColors val="0"/>
        <c:ser>
          <c:idx val="0"/>
          <c:order val="0"/>
          <c:tx>
            <c:strRef>
              <c:f>Sheet1!$B$1</c:f>
              <c:strCache>
                <c:ptCount val="1"/>
                <c:pt idx="0">
                  <c:v>$</c:v>
                </c:pt>
              </c:strCache>
            </c:strRef>
          </c:tx>
          <c:spPr>
            <a:solidFill>
              <a:srgbClr val="00B0F0"/>
            </a:solidFill>
            <a:ln>
              <a:noFill/>
            </a:ln>
          </c:spPr>
          <c:invertIfNegative val="0"/>
          <c:dPt>
            <c:idx val="5"/>
            <c:invertIfNegative val="0"/>
            <c:bubble3D val="0"/>
            <c:extLst>
              <c:ext xmlns:c16="http://schemas.microsoft.com/office/drawing/2014/chart" uri="{C3380CC4-5D6E-409C-BE32-E72D297353CC}">
                <c16:uniqueId val="{00000000-5CA9-F445-A93E-0564503ED400}"/>
              </c:ext>
            </c:extLst>
          </c:dPt>
          <c:dPt>
            <c:idx val="6"/>
            <c:invertIfNegative val="0"/>
            <c:bubble3D val="0"/>
            <c:extLst>
              <c:ext xmlns:c16="http://schemas.microsoft.com/office/drawing/2014/chart" uri="{C3380CC4-5D6E-409C-BE32-E72D297353CC}">
                <c16:uniqueId val="{00000001-5CA9-F445-A93E-0564503ED400}"/>
              </c:ext>
            </c:extLst>
          </c:dPt>
          <c:dPt>
            <c:idx val="7"/>
            <c:invertIfNegative val="0"/>
            <c:bubble3D val="0"/>
            <c:spPr>
              <a:solidFill>
                <a:srgbClr val="92D050"/>
              </a:solidFill>
              <a:ln>
                <a:noFill/>
              </a:ln>
            </c:spPr>
            <c:extLst>
              <c:ext xmlns:c16="http://schemas.microsoft.com/office/drawing/2014/chart" uri="{C3380CC4-5D6E-409C-BE32-E72D297353CC}">
                <c16:uniqueId val="{00000003-5CA9-F445-A93E-0564503ED400}"/>
              </c:ext>
            </c:extLst>
          </c:dPt>
          <c:dPt>
            <c:idx val="8"/>
            <c:invertIfNegative val="0"/>
            <c:bubble3D val="0"/>
            <c:extLst>
              <c:ext xmlns:c16="http://schemas.microsoft.com/office/drawing/2014/chart" uri="{C3380CC4-5D6E-409C-BE32-E72D297353CC}">
                <c16:uniqueId val="{00000004-5CA9-F445-A93E-0564503ED400}"/>
              </c:ext>
            </c:extLst>
          </c:dPt>
          <c:dPt>
            <c:idx val="9"/>
            <c:invertIfNegative val="0"/>
            <c:bubble3D val="0"/>
            <c:extLst>
              <c:ext xmlns:c16="http://schemas.microsoft.com/office/drawing/2014/chart" uri="{C3380CC4-5D6E-409C-BE32-E72D297353CC}">
                <c16:uniqueId val="{00000005-5CA9-F445-A93E-0564503ED400}"/>
              </c:ext>
            </c:extLst>
          </c:dPt>
          <c:dPt>
            <c:idx val="10"/>
            <c:invertIfNegative val="0"/>
            <c:bubble3D val="0"/>
            <c:extLst>
              <c:ext xmlns:c16="http://schemas.microsoft.com/office/drawing/2014/chart" uri="{C3380CC4-5D6E-409C-BE32-E72D297353CC}">
                <c16:uniqueId val="{00000006-5CA9-F445-A93E-0564503ED400}"/>
              </c:ext>
            </c:extLst>
          </c:dPt>
          <c:dPt>
            <c:idx val="11"/>
            <c:invertIfNegative val="0"/>
            <c:bubble3D val="0"/>
            <c:extLst>
              <c:ext xmlns:c16="http://schemas.microsoft.com/office/drawing/2014/chart" uri="{C3380CC4-5D6E-409C-BE32-E72D297353CC}">
                <c16:uniqueId val="{00000007-5CA9-F445-A93E-0564503ED400}"/>
              </c:ext>
            </c:extLst>
          </c:dPt>
          <c:dLbls>
            <c:spPr>
              <a:noFill/>
              <a:ln>
                <a:noFill/>
              </a:ln>
              <a:effectLst/>
            </c:spPr>
            <c:txPr>
              <a:bodyPr/>
              <a:lstStyle/>
              <a:p>
                <a:pPr>
                  <a:defRPr sz="900">
                    <a:solidFill>
                      <a:schemeClr val="bg1"/>
                    </a:solidFill>
                    <a:latin typeface="Raleway"/>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Germany</c:v>
                </c:pt>
                <c:pt idx="1">
                  <c:v>USA</c:v>
                </c:pt>
                <c:pt idx="2">
                  <c:v>France</c:v>
                </c:pt>
                <c:pt idx="3">
                  <c:v>UK</c:v>
                </c:pt>
                <c:pt idx="4">
                  <c:v>Slovakia</c:v>
                </c:pt>
                <c:pt idx="5">
                  <c:v>Poland</c:v>
                </c:pt>
                <c:pt idx="6">
                  <c:v>Hungary</c:v>
                </c:pt>
                <c:pt idx="7">
                  <c:v>Turkey</c:v>
                </c:pt>
                <c:pt idx="8">
                  <c:v>Czechia</c:v>
                </c:pt>
                <c:pt idx="9">
                  <c:v>Romania</c:v>
                </c:pt>
              </c:strCache>
            </c:strRef>
          </c:cat>
          <c:val>
            <c:numRef>
              <c:f>Sheet1!$B$2:$B$11</c:f>
              <c:numCache>
                <c:formatCode>_(* #,##0_);_(* \(#,##0\);_(* "-"??_);_(@_)</c:formatCode>
                <c:ptCount val="10"/>
                <c:pt idx="0">
                  <c:v>145.45295000000002</c:v>
                </c:pt>
                <c:pt idx="1">
                  <c:v>117.56094</c:v>
                </c:pt>
                <c:pt idx="2">
                  <c:v>103.89391999999999</c:v>
                </c:pt>
                <c:pt idx="3">
                  <c:v>86.699010000000001</c:v>
                </c:pt>
                <c:pt idx="4">
                  <c:v>61.455419999999997</c:v>
                </c:pt>
                <c:pt idx="5">
                  <c:v>59.948180000000001</c:v>
                </c:pt>
                <c:pt idx="6">
                  <c:v>43.765419999999999</c:v>
                </c:pt>
                <c:pt idx="7">
                  <c:v>39.32591</c:v>
                </c:pt>
                <c:pt idx="8">
                  <c:v>37.821379999999998</c:v>
                </c:pt>
                <c:pt idx="9">
                  <c:v>33.061879999999995</c:v>
                </c:pt>
              </c:numCache>
            </c:numRef>
          </c:val>
          <c:extLst>
            <c:ext xmlns:c16="http://schemas.microsoft.com/office/drawing/2014/chart" uri="{C3380CC4-5D6E-409C-BE32-E72D297353CC}">
              <c16:uniqueId val="{00000008-5CA9-F445-A93E-0564503ED400}"/>
            </c:ext>
          </c:extLst>
        </c:ser>
        <c:dLbls>
          <c:showLegendKey val="0"/>
          <c:showVal val="0"/>
          <c:showCatName val="0"/>
          <c:showSerName val="0"/>
          <c:showPercent val="0"/>
          <c:showBubbleSize val="0"/>
        </c:dLbls>
        <c:gapWidth val="11"/>
        <c:axId val="1799792800"/>
        <c:axId val="1799575184"/>
      </c:barChart>
      <c:catAx>
        <c:axId val="1799792800"/>
        <c:scaling>
          <c:orientation val="minMax"/>
        </c:scaling>
        <c:delete val="0"/>
        <c:axPos val="b"/>
        <c:numFmt formatCode="General" sourceLinked="0"/>
        <c:majorTickMark val="out"/>
        <c:minorTickMark val="none"/>
        <c:tickLblPos val="nextTo"/>
        <c:spPr>
          <a:ln>
            <a:solidFill>
              <a:schemeClr val="bg2">
                <a:lumMod val="75000"/>
              </a:schemeClr>
            </a:solidFill>
          </a:ln>
        </c:spPr>
        <c:txPr>
          <a:bodyPr rot="-5400000" vert="horz"/>
          <a:lstStyle/>
          <a:p>
            <a:pPr>
              <a:defRPr sz="1000">
                <a:solidFill>
                  <a:schemeClr val="tx1">
                    <a:lumMod val="60000"/>
                    <a:lumOff val="40000"/>
                  </a:schemeClr>
                </a:solidFill>
                <a:latin typeface="Raleway"/>
              </a:defRPr>
            </a:pPr>
            <a:endParaRPr lang="it-IT"/>
          </a:p>
        </c:txPr>
        <c:crossAx val="1799575184"/>
        <c:crosses val="autoZero"/>
        <c:auto val="1"/>
        <c:lblAlgn val="ctr"/>
        <c:lblOffset val="100"/>
        <c:tickLblSkip val="1"/>
        <c:noMultiLvlLbl val="0"/>
      </c:catAx>
      <c:valAx>
        <c:axId val="1799575184"/>
        <c:scaling>
          <c:orientation val="minMax"/>
          <c:max val="150"/>
          <c:min val="0"/>
        </c:scaling>
        <c:delete val="1"/>
        <c:axPos val="l"/>
        <c:numFmt formatCode="@" sourceLinked="0"/>
        <c:majorTickMark val="out"/>
        <c:minorTickMark val="none"/>
        <c:tickLblPos val="nextTo"/>
        <c:crossAx val="1799792800"/>
        <c:crosses val="autoZero"/>
        <c:crossBetween val="between"/>
      </c:valAx>
    </c:plotArea>
    <c:plotVisOnly val="1"/>
    <c:dispBlanksAs val="gap"/>
    <c:showDLblsOverMax val="0"/>
  </c:chart>
  <c:txPr>
    <a:bodyPr/>
    <a:lstStyle/>
    <a:p>
      <a:pPr>
        <a:defRPr sz="9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7224737676741E-2"/>
          <c:y val="1.2328494391226186E-2"/>
          <c:w val="0.90931916768485799"/>
          <c:h val="0.68305308425675215"/>
        </c:manualLayout>
      </c:layout>
      <c:barChart>
        <c:barDir val="col"/>
        <c:grouping val="clustered"/>
        <c:varyColors val="0"/>
        <c:dLbls>
          <c:showLegendKey val="0"/>
          <c:showVal val="0"/>
          <c:showCatName val="0"/>
          <c:showSerName val="0"/>
          <c:showPercent val="0"/>
          <c:showBubbleSize val="0"/>
        </c:dLbls>
        <c:gapWidth val="31"/>
        <c:overlap val="-27"/>
        <c:axId val="226334415"/>
        <c:axId val="221449263"/>
      </c:barChart>
      <c:catAx>
        <c:axId val="22633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it-IT"/>
          </a:p>
        </c:txPr>
        <c:crossAx val="221449263"/>
        <c:crosses val="autoZero"/>
        <c:auto val="1"/>
        <c:lblAlgn val="ctr"/>
        <c:lblOffset val="100"/>
        <c:noMultiLvlLbl val="0"/>
      </c:catAx>
      <c:valAx>
        <c:axId val="221449263"/>
        <c:scaling>
          <c:orientation val="minMax"/>
        </c:scaling>
        <c:delete val="1"/>
        <c:axPos val="l"/>
        <c:numFmt formatCode="General" sourceLinked="1"/>
        <c:majorTickMark val="none"/>
        <c:minorTickMark val="none"/>
        <c:tickLblPos val="nextTo"/>
        <c:crossAx val="226334415"/>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2319625538299E-2"/>
          <c:y val="1.2328494391226186E-2"/>
          <c:w val="0.95245707794411338"/>
          <c:h val="0.68305308425675215"/>
        </c:manualLayout>
      </c:layout>
      <c:barChart>
        <c:barDir val="col"/>
        <c:grouping val="clustered"/>
        <c:varyColors val="0"/>
        <c:dLbls>
          <c:showLegendKey val="0"/>
          <c:showVal val="0"/>
          <c:showCatName val="0"/>
          <c:showSerName val="0"/>
          <c:showPercent val="0"/>
          <c:showBubbleSize val="0"/>
        </c:dLbls>
        <c:gapWidth val="31"/>
        <c:overlap val="-27"/>
        <c:axId val="226334415"/>
        <c:axId val="221449263"/>
      </c:barChart>
      <c:catAx>
        <c:axId val="22633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it-IT"/>
          </a:p>
        </c:txPr>
        <c:crossAx val="221449263"/>
        <c:crosses val="autoZero"/>
        <c:auto val="1"/>
        <c:lblAlgn val="ctr"/>
        <c:lblOffset val="100"/>
        <c:noMultiLvlLbl val="0"/>
      </c:catAx>
      <c:valAx>
        <c:axId val="221449263"/>
        <c:scaling>
          <c:orientation val="minMax"/>
        </c:scaling>
        <c:delete val="1"/>
        <c:axPos val="l"/>
        <c:numFmt formatCode="_-* #,##0.0\ _₺_-;\-* #,##0.0\ _₺_-;_-* &quot;-&quot;??\ _₺_-;_-@_-" sourceLinked="1"/>
        <c:majorTickMark val="none"/>
        <c:minorTickMark val="none"/>
        <c:tickLblPos val="nextTo"/>
        <c:crossAx val="226334415"/>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7224737676741E-2"/>
          <c:y val="1.2328494391226186E-2"/>
          <c:w val="0.90931916768485799"/>
          <c:h val="0.68305308425675215"/>
        </c:manualLayout>
      </c:layout>
      <c:barChart>
        <c:barDir val="col"/>
        <c:grouping val="clustered"/>
        <c:varyColors val="0"/>
        <c:ser>
          <c:idx val="0"/>
          <c:order val="0"/>
          <c:tx>
            <c:strRef>
              <c:f>Sheet1!$B$1</c:f>
              <c:strCache>
                <c:ptCount val="1"/>
                <c:pt idx="0">
                  <c:v>2017 International Tax Competitiveness (Index=100 as most competitive)</c:v>
                </c:pt>
              </c:strCache>
            </c:strRef>
          </c:tx>
          <c:spPr>
            <a:solidFill>
              <a:srgbClr val="00B0F0"/>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1-036A-8D45-ABA9-D6FDDC8FA730}"/>
              </c:ext>
            </c:extLst>
          </c:dPt>
          <c:dLbls>
            <c:spPr>
              <a:noFill/>
              <a:ln>
                <a:noFill/>
              </a:ln>
              <a:effectLst/>
            </c:spPr>
            <c:txPr>
              <a:bodyPr rot="-5400000" spcFirstLastPara="1" vertOverflow="ellipsis" wrap="square" anchor="ctr" anchorCtr="1"/>
              <a:lstStyle/>
              <a:p>
                <a:pPr>
                  <a:defRPr sz="800" b="0" i="0" u="none" strike="noStrike" kern="1200" baseline="0">
                    <a:solidFill>
                      <a:schemeClr val="bg1"/>
                    </a:solidFill>
                    <a:latin typeface="Raleway"/>
                    <a:ea typeface="Tahoma" panose="020B0604030504040204" pitchFamily="34" charset="0"/>
                    <a:cs typeface="Tahoma" panose="020B060403050404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Czechia</c:v>
                </c:pt>
                <c:pt idx="1">
                  <c:v>Slovakia</c:v>
                </c:pt>
                <c:pt idx="2">
                  <c:v>Turkey</c:v>
                </c:pt>
                <c:pt idx="3">
                  <c:v>Korea</c:v>
                </c:pt>
                <c:pt idx="4">
                  <c:v>Austria</c:v>
                </c:pt>
                <c:pt idx="5">
                  <c:v>UK</c:v>
                </c:pt>
                <c:pt idx="6">
                  <c:v>Ireland</c:v>
                </c:pt>
                <c:pt idx="7">
                  <c:v>Hungary</c:v>
                </c:pt>
                <c:pt idx="8">
                  <c:v>Japan</c:v>
                </c:pt>
                <c:pt idx="9">
                  <c:v>Germany</c:v>
                </c:pt>
                <c:pt idx="10">
                  <c:v>Mexico</c:v>
                </c:pt>
                <c:pt idx="11">
                  <c:v>Spain</c:v>
                </c:pt>
                <c:pt idx="12">
                  <c:v>USA</c:v>
                </c:pt>
                <c:pt idx="13">
                  <c:v>Poland</c:v>
                </c:pt>
                <c:pt idx="14">
                  <c:v>Italy</c:v>
                </c:pt>
                <c:pt idx="15">
                  <c:v>France</c:v>
                </c:pt>
              </c:strCache>
            </c:strRef>
          </c:cat>
          <c:val>
            <c:numRef>
              <c:f>Sheet1!$B$2:$B$17</c:f>
              <c:numCache>
                <c:formatCode>General</c:formatCode>
                <c:ptCount val="16"/>
                <c:pt idx="0">
                  <c:v>74.3</c:v>
                </c:pt>
                <c:pt idx="1">
                  <c:v>74.099999999999994</c:v>
                </c:pt>
                <c:pt idx="2">
                  <c:v>73.7</c:v>
                </c:pt>
                <c:pt idx="3">
                  <c:v>71.8</c:v>
                </c:pt>
                <c:pt idx="4">
                  <c:v>71.3</c:v>
                </c:pt>
                <c:pt idx="5">
                  <c:v>70.8</c:v>
                </c:pt>
                <c:pt idx="6">
                  <c:v>70.400000000000006</c:v>
                </c:pt>
                <c:pt idx="7">
                  <c:v>67</c:v>
                </c:pt>
                <c:pt idx="8">
                  <c:v>66.8</c:v>
                </c:pt>
                <c:pt idx="9">
                  <c:v>66.599999999999994</c:v>
                </c:pt>
                <c:pt idx="10">
                  <c:v>62.2</c:v>
                </c:pt>
                <c:pt idx="11">
                  <c:v>59.8</c:v>
                </c:pt>
                <c:pt idx="12">
                  <c:v>55.1</c:v>
                </c:pt>
                <c:pt idx="13">
                  <c:v>54.4</c:v>
                </c:pt>
                <c:pt idx="14">
                  <c:v>47.7</c:v>
                </c:pt>
                <c:pt idx="15">
                  <c:v>43.4</c:v>
                </c:pt>
              </c:numCache>
            </c:numRef>
          </c:val>
          <c:extLst>
            <c:ext xmlns:c16="http://schemas.microsoft.com/office/drawing/2014/chart" uri="{C3380CC4-5D6E-409C-BE32-E72D297353CC}">
              <c16:uniqueId val="{00000002-036A-8D45-ABA9-D6FDDC8FA730}"/>
            </c:ext>
          </c:extLst>
        </c:ser>
        <c:dLbls>
          <c:showLegendKey val="0"/>
          <c:showVal val="0"/>
          <c:showCatName val="0"/>
          <c:showSerName val="0"/>
          <c:showPercent val="0"/>
          <c:showBubbleSize val="0"/>
        </c:dLbls>
        <c:gapWidth val="31"/>
        <c:overlap val="-27"/>
        <c:axId val="226334415"/>
        <c:axId val="221449263"/>
      </c:barChart>
      <c:catAx>
        <c:axId val="22633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aleway"/>
                <a:ea typeface="Tahoma" panose="020B0604030504040204" pitchFamily="34" charset="0"/>
                <a:cs typeface="Tahoma" panose="020B0604030504040204" pitchFamily="34" charset="0"/>
              </a:defRPr>
            </a:pPr>
            <a:endParaRPr lang="it-IT"/>
          </a:p>
        </c:txPr>
        <c:crossAx val="221449263"/>
        <c:crosses val="autoZero"/>
        <c:auto val="1"/>
        <c:lblAlgn val="ctr"/>
        <c:lblOffset val="100"/>
        <c:noMultiLvlLbl val="0"/>
      </c:catAx>
      <c:valAx>
        <c:axId val="221449263"/>
        <c:scaling>
          <c:orientation val="minMax"/>
        </c:scaling>
        <c:delete val="1"/>
        <c:axPos val="l"/>
        <c:numFmt formatCode="General" sourceLinked="1"/>
        <c:majorTickMark val="none"/>
        <c:minorTickMark val="none"/>
        <c:tickLblPos val="nextTo"/>
        <c:crossAx val="226334415"/>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2319625538299E-2"/>
          <c:y val="1.2328494391226186E-2"/>
          <c:w val="0.95245707794411338"/>
          <c:h val="0.68305308425675215"/>
        </c:manualLayout>
      </c:layout>
      <c:barChart>
        <c:barDir val="col"/>
        <c:grouping val="clustered"/>
        <c:varyColors val="0"/>
        <c:ser>
          <c:idx val="0"/>
          <c:order val="0"/>
          <c:tx>
            <c:strRef>
              <c:f>Sheet1!$B$1</c:f>
              <c:strCache>
                <c:ptCount val="1"/>
                <c:pt idx="0">
                  <c:v>Totak Tax Rate (% of Profit)</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21ED-594E-B710-EA44BA2D695F}"/>
              </c:ext>
            </c:extLst>
          </c:dPt>
          <c:dPt>
            <c:idx val="1"/>
            <c:invertIfNegative val="0"/>
            <c:bubble3D val="0"/>
            <c:spPr>
              <a:solidFill>
                <a:srgbClr val="92D050"/>
              </a:solidFill>
              <a:ln>
                <a:noFill/>
              </a:ln>
              <a:effectLst/>
            </c:spPr>
            <c:extLst>
              <c:ext xmlns:c16="http://schemas.microsoft.com/office/drawing/2014/chart" uri="{C3380CC4-5D6E-409C-BE32-E72D297353CC}">
                <c16:uniqueId val="{00000003-21ED-594E-B710-EA44BA2D695F}"/>
              </c:ext>
            </c:extLst>
          </c:dPt>
          <c:dPt>
            <c:idx val="2"/>
            <c:invertIfNegative val="0"/>
            <c:bubble3D val="0"/>
            <c:spPr>
              <a:solidFill>
                <a:srgbClr val="00B0F0"/>
              </a:solidFill>
              <a:ln>
                <a:noFill/>
              </a:ln>
              <a:effectLst/>
            </c:spPr>
            <c:extLst>
              <c:ext xmlns:c16="http://schemas.microsoft.com/office/drawing/2014/chart" uri="{C3380CC4-5D6E-409C-BE32-E72D297353CC}">
                <c16:uniqueId val="{00000005-21ED-594E-B710-EA44BA2D695F}"/>
              </c:ext>
            </c:extLst>
          </c:dPt>
          <c:dLbls>
            <c:spPr>
              <a:noFill/>
              <a:ln>
                <a:noFill/>
              </a:ln>
              <a:effectLst/>
            </c:spPr>
            <c:txPr>
              <a:bodyPr rot="-5400000" spcFirstLastPara="1" vertOverflow="ellipsis" wrap="square" anchor="ctr" anchorCtr="1"/>
              <a:lstStyle/>
              <a:p>
                <a:pPr>
                  <a:defRPr sz="800" b="0" i="0" u="none" strike="noStrike" kern="1200" baseline="0">
                    <a:solidFill>
                      <a:schemeClr val="bg1"/>
                    </a:solidFill>
                    <a:latin typeface="Raleway"/>
                    <a:ea typeface="Tahoma" panose="020B0604030504040204" pitchFamily="34" charset="0"/>
                    <a:cs typeface="Tahoma" panose="020B0604030504040204" pitchFamily="34" charset="0"/>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Poland</c:v>
                </c:pt>
                <c:pt idx="1">
                  <c:v>Turkey</c:v>
                </c:pt>
                <c:pt idx="2">
                  <c:v>USA</c:v>
                </c:pt>
                <c:pt idx="3">
                  <c:v>Hungary</c:v>
                </c:pt>
                <c:pt idx="4">
                  <c:v>Spain</c:v>
                </c:pt>
                <c:pt idx="5">
                  <c:v>Japan</c:v>
                </c:pt>
                <c:pt idx="6">
                  <c:v>Russia</c:v>
                </c:pt>
                <c:pt idx="7">
                  <c:v>Italy</c:v>
                </c:pt>
                <c:pt idx="8">
                  <c:v>Germany</c:v>
                </c:pt>
                <c:pt idx="9">
                  <c:v>Czechia</c:v>
                </c:pt>
                <c:pt idx="10">
                  <c:v>Slovakia</c:v>
                </c:pt>
                <c:pt idx="11">
                  <c:v>Austria</c:v>
                </c:pt>
                <c:pt idx="12">
                  <c:v>Mexico</c:v>
                </c:pt>
                <c:pt idx="13">
                  <c:v>India</c:v>
                </c:pt>
                <c:pt idx="14">
                  <c:v>France</c:v>
                </c:pt>
                <c:pt idx="15">
                  <c:v>China</c:v>
                </c:pt>
                <c:pt idx="16">
                  <c:v>Brazil</c:v>
                </c:pt>
              </c:strCache>
            </c:strRef>
          </c:cat>
          <c:val>
            <c:numRef>
              <c:f>Sheet1!$B$2:$B$18</c:f>
              <c:numCache>
                <c:formatCode>General</c:formatCode>
                <c:ptCount val="17"/>
                <c:pt idx="0">
                  <c:v>40.5</c:v>
                </c:pt>
                <c:pt idx="1">
                  <c:v>41.1</c:v>
                </c:pt>
                <c:pt idx="2">
                  <c:v>43.8</c:v>
                </c:pt>
                <c:pt idx="3">
                  <c:v>46.5</c:v>
                </c:pt>
                <c:pt idx="4">
                  <c:v>46.9</c:v>
                </c:pt>
                <c:pt idx="5">
                  <c:v>47.4</c:v>
                </c:pt>
                <c:pt idx="6">
                  <c:v>47.5</c:v>
                </c:pt>
                <c:pt idx="7">
                  <c:v>48</c:v>
                </c:pt>
                <c:pt idx="8">
                  <c:v>48.9</c:v>
                </c:pt>
                <c:pt idx="9">
                  <c:v>50</c:v>
                </c:pt>
                <c:pt idx="10">
                  <c:v>51.6</c:v>
                </c:pt>
                <c:pt idx="11">
                  <c:v>51.8</c:v>
                </c:pt>
                <c:pt idx="12">
                  <c:v>52.1</c:v>
                </c:pt>
                <c:pt idx="13">
                  <c:v>55.3</c:v>
                </c:pt>
                <c:pt idx="14">
                  <c:v>62.2</c:v>
                </c:pt>
                <c:pt idx="15">
                  <c:v>67.3</c:v>
                </c:pt>
                <c:pt idx="16">
                  <c:v>68.400000000000006</c:v>
                </c:pt>
              </c:numCache>
            </c:numRef>
          </c:val>
          <c:extLst>
            <c:ext xmlns:c16="http://schemas.microsoft.com/office/drawing/2014/chart" uri="{C3380CC4-5D6E-409C-BE32-E72D297353CC}">
              <c16:uniqueId val="{00000006-21ED-594E-B710-EA44BA2D695F}"/>
            </c:ext>
          </c:extLst>
        </c:ser>
        <c:dLbls>
          <c:showLegendKey val="0"/>
          <c:showVal val="0"/>
          <c:showCatName val="0"/>
          <c:showSerName val="0"/>
          <c:showPercent val="0"/>
          <c:showBubbleSize val="0"/>
        </c:dLbls>
        <c:gapWidth val="31"/>
        <c:overlap val="-27"/>
        <c:axId val="226334415"/>
        <c:axId val="221449263"/>
      </c:barChart>
      <c:catAx>
        <c:axId val="226334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Raleway"/>
                <a:ea typeface="Tahoma" panose="020B0604030504040204" pitchFamily="34" charset="0"/>
                <a:cs typeface="Tahoma" panose="020B0604030504040204" pitchFamily="34" charset="0"/>
              </a:defRPr>
            </a:pPr>
            <a:endParaRPr lang="it-IT"/>
          </a:p>
        </c:txPr>
        <c:crossAx val="221449263"/>
        <c:crosses val="autoZero"/>
        <c:auto val="1"/>
        <c:lblAlgn val="ctr"/>
        <c:lblOffset val="100"/>
        <c:noMultiLvlLbl val="0"/>
      </c:catAx>
      <c:valAx>
        <c:axId val="221449263"/>
        <c:scaling>
          <c:orientation val="minMax"/>
        </c:scaling>
        <c:delete val="1"/>
        <c:axPos val="l"/>
        <c:numFmt formatCode="General" sourceLinked="1"/>
        <c:majorTickMark val="none"/>
        <c:minorTickMark val="none"/>
        <c:tickLblPos val="nextTo"/>
        <c:crossAx val="226334415"/>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21603894980367"/>
          <c:y val="2.2149280590692415E-2"/>
          <c:w val="0.81111717139540718"/>
          <c:h val="0.95656134876116239"/>
        </c:manualLayout>
      </c:layout>
      <c:barChart>
        <c:barDir val="bar"/>
        <c:grouping val="clustered"/>
        <c:varyColors val="0"/>
        <c:ser>
          <c:idx val="0"/>
          <c:order val="0"/>
          <c:tx>
            <c:strRef>
              <c:f>Sheet1!$B$1</c:f>
              <c:strCache>
                <c:ptCount val="1"/>
                <c:pt idx="0">
                  <c:v>Series 1</c:v>
                </c:pt>
              </c:strCache>
            </c:strRef>
          </c:tx>
          <c:spPr>
            <a:solidFill>
              <a:schemeClr val="accent4">
                <a:lumMod val="50000"/>
              </a:schemeClr>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BF22-0346-8D50-66D2DA85A13D}"/>
              </c:ext>
            </c:extLst>
          </c:dPt>
          <c:dLbls>
            <c:dLbl>
              <c:idx val="20"/>
              <c:layout>
                <c:manualLayout>
                  <c:x val="-8.7979381537802229E-2"/>
                  <c:y val="3.56657618234821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22-0346-8D50-66D2DA85A13D}"/>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Raleway"/>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0"/>
                <c:pt idx="0">
                  <c:v>Turkey</c:v>
                </c:pt>
                <c:pt idx="1">
                  <c:v>China</c:v>
                </c:pt>
                <c:pt idx="2">
                  <c:v>India</c:v>
                </c:pt>
                <c:pt idx="3">
                  <c:v>Indonesia</c:v>
                </c:pt>
                <c:pt idx="4">
                  <c:v>G20</c:v>
                </c:pt>
                <c:pt idx="5">
                  <c:v>Korea</c:v>
                </c:pt>
                <c:pt idx="6">
                  <c:v>Canada</c:v>
                </c:pt>
                <c:pt idx="7">
                  <c:v>Argentina</c:v>
                </c:pt>
                <c:pt idx="8">
                  <c:v>EU</c:v>
                </c:pt>
                <c:pt idx="9">
                  <c:v>Australia</c:v>
                </c:pt>
                <c:pt idx="10">
                  <c:v>US</c:v>
                </c:pt>
                <c:pt idx="11">
                  <c:v>Germany</c:v>
                </c:pt>
                <c:pt idx="12">
                  <c:v>Mexico</c:v>
                </c:pt>
                <c:pt idx="13">
                  <c:v>France</c:v>
                </c:pt>
                <c:pt idx="14">
                  <c:v>UK</c:v>
                </c:pt>
                <c:pt idx="15">
                  <c:v>Japan</c:v>
                </c:pt>
                <c:pt idx="16">
                  <c:v>Russia</c:v>
                </c:pt>
                <c:pt idx="17">
                  <c:v>Italy</c:v>
                </c:pt>
                <c:pt idx="18">
                  <c:v>S. Africa</c:v>
                </c:pt>
                <c:pt idx="19">
                  <c:v>Brazil</c:v>
                </c:pt>
              </c:strCache>
            </c:strRef>
          </c:cat>
          <c:val>
            <c:numRef>
              <c:f>Sheet1!$B$2:$B$22</c:f>
              <c:numCache>
                <c:formatCode>0.0%</c:formatCode>
                <c:ptCount val="21"/>
                <c:pt idx="0">
                  <c:v>7.4186439999999992E-2</c:v>
                </c:pt>
                <c:pt idx="1">
                  <c:v>6.8000000000000005E-2</c:v>
                </c:pt>
                <c:pt idx="2">
                  <c:v>6.3511860000000003E-2</c:v>
                </c:pt>
                <c:pt idx="3">
                  <c:v>5.0676800000000001E-2</c:v>
                </c:pt>
                <c:pt idx="4">
                  <c:v>3.7999999999999999E-2</c:v>
                </c:pt>
                <c:pt idx="5">
                  <c:v>3.062755E-2</c:v>
                </c:pt>
                <c:pt idx="6">
                  <c:v>3.0006770000000002E-2</c:v>
                </c:pt>
                <c:pt idx="7">
                  <c:v>2.8639230000000002E-2</c:v>
                </c:pt>
                <c:pt idx="8">
                  <c:v>2.3923169999999997E-2</c:v>
                </c:pt>
                <c:pt idx="9">
                  <c:v>2.2766649999999999E-2</c:v>
                </c:pt>
                <c:pt idx="10">
                  <c:v>2.2733370000000003E-2</c:v>
                </c:pt>
                <c:pt idx="11">
                  <c:v>2.2251340000000001E-2</c:v>
                </c:pt>
                <c:pt idx="12">
                  <c:v>2.036586E-2</c:v>
                </c:pt>
                <c:pt idx="13">
                  <c:v>1.82604E-2</c:v>
                </c:pt>
                <c:pt idx="14">
                  <c:v>1.787151E-2</c:v>
                </c:pt>
                <c:pt idx="15">
                  <c:v>1.712582E-2</c:v>
                </c:pt>
                <c:pt idx="16">
                  <c:v>1.5456300000000001E-2</c:v>
                </c:pt>
                <c:pt idx="17">
                  <c:v>1.5023079999999999E-2</c:v>
                </c:pt>
                <c:pt idx="18">
                  <c:v>1.3200689999999999E-2</c:v>
                </c:pt>
                <c:pt idx="19">
                  <c:v>9.8544900000000005E-3</c:v>
                </c:pt>
                <c:pt idx="20">
                  <c:v>-8.0000000000000002E-3</c:v>
                </c:pt>
              </c:numCache>
            </c:numRef>
          </c:val>
          <c:extLst>
            <c:ext xmlns:c16="http://schemas.microsoft.com/office/drawing/2014/chart" uri="{C3380CC4-5D6E-409C-BE32-E72D297353CC}">
              <c16:uniqueId val="{00000003-BF22-0346-8D50-66D2DA85A13D}"/>
            </c:ext>
          </c:extLst>
        </c:ser>
        <c:dLbls>
          <c:showLegendKey val="0"/>
          <c:showVal val="0"/>
          <c:showCatName val="0"/>
          <c:showSerName val="0"/>
          <c:showPercent val="0"/>
          <c:showBubbleSize val="0"/>
        </c:dLbls>
        <c:gapWidth val="20"/>
        <c:axId val="297127231"/>
        <c:axId val="378687503"/>
      </c:barChart>
      <c:catAx>
        <c:axId val="2971272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aleway"/>
                <a:ea typeface="+mn-ea"/>
                <a:cs typeface="+mn-cs"/>
              </a:defRPr>
            </a:pPr>
            <a:endParaRPr lang="it-IT"/>
          </a:p>
        </c:txPr>
        <c:crossAx val="378687503"/>
        <c:crosses val="autoZero"/>
        <c:auto val="1"/>
        <c:lblAlgn val="ctr"/>
        <c:lblOffset val="100"/>
        <c:noMultiLvlLbl val="0"/>
      </c:catAx>
      <c:valAx>
        <c:axId val="378687503"/>
        <c:scaling>
          <c:orientation val="minMax"/>
          <c:max val="8.0000000000000016E-2"/>
          <c:min val="-1.0000000000000002E-2"/>
        </c:scaling>
        <c:delete val="1"/>
        <c:axPos val="t"/>
        <c:numFmt formatCode="0.0%" sourceLinked="1"/>
        <c:majorTickMark val="out"/>
        <c:minorTickMark val="none"/>
        <c:tickLblPos val="nextTo"/>
        <c:crossAx val="297127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Raleway"/>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681030247250999E-2"/>
          <c:y val="4.8465939163472471E-2"/>
          <c:w val="0.91417893233870096"/>
          <c:h val="0.85323095023783757"/>
        </c:manualLayout>
      </c:layout>
      <c:lineChart>
        <c:grouping val="standard"/>
        <c:varyColors val="0"/>
        <c:ser>
          <c:idx val="0"/>
          <c:order val="0"/>
          <c:tx>
            <c:strRef>
              <c:f>Sheet1!$B$1</c:f>
              <c:strCache>
                <c:ptCount val="1"/>
                <c:pt idx="0">
                  <c:v>Turkey</c:v>
                </c:pt>
              </c:strCache>
            </c:strRef>
          </c:tx>
          <c:spPr>
            <a:ln w="34925">
              <a:solidFill>
                <a:srgbClr val="1FB3D2"/>
              </a:solidFill>
            </a:ln>
          </c:spPr>
          <c:marker>
            <c:symbol val="none"/>
          </c:marker>
          <c:cat>
            <c:numRef>
              <c:f>Sheet1!$A$2:$A$23</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Sheet1!$B$2:$B$23</c:f>
              <c:numCache>
                <c:formatCode>0.0</c:formatCode>
                <c:ptCount val="22"/>
                <c:pt idx="0">
                  <c:v>47.28620047336387</c:v>
                </c:pt>
                <c:pt idx="1">
                  <c:v>47.017797014163953</c:v>
                </c:pt>
                <c:pt idx="2">
                  <c:v>46.842693676163293</c:v>
                </c:pt>
                <c:pt idx="3">
                  <c:v>46.82038967104608</c:v>
                </c:pt>
                <c:pt idx="4">
                  <c:v>46.869736304588812</c:v>
                </c:pt>
                <c:pt idx="5">
                  <c:v>46.860796140224899</c:v>
                </c:pt>
                <c:pt idx="6">
                  <c:v>46.735986579458711</c:v>
                </c:pt>
                <c:pt idx="7">
                  <c:v>46.684920093865493</c:v>
                </c:pt>
                <c:pt idx="8">
                  <c:v>46.52821066855671</c:v>
                </c:pt>
                <c:pt idx="9">
                  <c:v>46.323674511287741</c:v>
                </c:pt>
                <c:pt idx="10">
                  <c:v>46.179408224041161</c:v>
                </c:pt>
                <c:pt idx="11">
                  <c:v>46.145023299743222</c:v>
                </c:pt>
                <c:pt idx="12">
                  <c:v>46.30371283022918</c:v>
                </c:pt>
                <c:pt idx="13">
                  <c:v>46.535208248032582</c:v>
                </c:pt>
                <c:pt idx="14">
                  <c:v>46.822779840878802</c:v>
                </c:pt>
                <c:pt idx="15">
                  <c:v>47.126258802402241</c:v>
                </c:pt>
                <c:pt idx="16">
                  <c:v>47.426436476313278</c:v>
                </c:pt>
                <c:pt idx="17">
                  <c:v>47.814334739131098</c:v>
                </c:pt>
                <c:pt idx="18">
                  <c:v>48.194476585980667</c:v>
                </c:pt>
                <c:pt idx="19">
                  <c:v>48.57429152137238</c:v>
                </c:pt>
                <c:pt idx="20">
                  <c:v>48.970606074025078</c:v>
                </c:pt>
                <c:pt idx="21">
                  <c:v>49.400767538103473</c:v>
                </c:pt>
              </c:numCache>
            </c:numRef>
          </c:val>
          <c:smooth val="0"/>
          <c:extLst>
            <c:ext xmlns:c16="http://schemas.microsoft.com/office/drawing/2014/chart" uri="{C3380CC4-5D6E-409C-BE32-E72D297353CC}">
              <c16:uniqueId val="{00000000-84A9-4F94-99F2-318B725DC4BB}"/>
            </c:ext>
          </c:extLst>
        </c:ser>
        <c:ser>
          <c:idx val="1"/>
          <c:order val="1"/>
          <c:tx>
            <c:strRef>
              <c:f>Sheet1!$C$1</c:f>
              <c:strCache>
                <c:ptCount val="1"/>
                <c:pt idx="0">
                  <c:v>Europe</c:v>
                </c:pt>
              </c:strCache>
            </c:strRef>
          </c:tx>
          <c:spPr>
            <a:ln w="34925">
              <a:solidFill>
                <a:schemeClr val="accent5">
                  <a:lumMod val="50000"/>
                </a:schemeClr>
              </a:solidFill>
            </a:ln>
          </c:spPr>
          <c:marker>
            <c:symbol val="none"/>
          </c:marker>
          <c:cat>
            <c:numRef>
              <c:f>Sheet1!$A$2:$A$23</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Sheet1!$C$2:$C$23</c:f>
              <c:numCache>
                <c:formatCode>0.0</c:formatCode>
                <c:ptCount val="22"/>
                <c:pt idx="0">
                  <c:v>55.461829667110223</c:v>
                </c:pt>
                <c:pt idx="1">
                  <c:v>56.382080669599411</c:v>
                </c:pt>
                <c:pt idx="2">
                  <c:v>57.461339428530998</c:v>
                </c:pt>
                <c:pt idx="3">
                  <c:v>58.598329591229181</c:v>
                </c:pt>
                <c:pt idx="4">
                  <c:v>59.716967374007098</c:v>
                </c:pt>
                <c:pt idx="5">
                  <c:v>60.713954659530224</c:v>
                </c:pt>
                <c:pt idx="6">
                  <c:v>61.551591711672359</c:v>
                </c:pt>
                <c:pt idx="7">
                  <c:v>62.508701434748367</c:v>
                </c:pt>
                <c:pt idx="8">
                  <c:v>63.33261601001594</c:v>
                </c:pt>
                <c:pt idx="9">
                  <c:v>64.068065605074196</c:v>
                </c:pt>
                <c:pt idx="10">
                  <c:v>64.790804145509256</c:v>
                </c:pt>
                <c:pt idx="11">
                  <c:v>65.546175121590849</c:v>
                </c:pt>
                <c:pt idx="12">
                  <c:v>66.521351490465946</c:v>
                </c:pt>
                <c:pt idx="13">
                  <c:v>67.502133828183929</c:v>
                </c:pt>
                <c:pt idx="14">
                  <c:v>68.483306909405911</c:v>
                </c:pt>
                <c:pt idx="15">
                  <c:v>69.430994380083803</c:v>
                </c:pt>
                <c:pt idx="16">
                  <c:v>70.314940137293007</c:v>
                </c:pt>
                <c:pt idx="17">
                  <c:v>71.296252331469447</c:v>
                </c:pt>
                <c:pt idx="18">
                  <c:v>72.254686921570524</c:v>
                </c:pt>
                <c:pt idx="19">
                  <c:v>73.17337714789025</c:v>
                </c:pt>
                <c:pt idx="20">
                  <c:v>74.055999663632562</c:v>
                </c:pt>
                <c:pt idx="21">
                  <c:v>74.933487550060448</c:v>
                </c:pt>
              </c:numCache>
            </c:numRef>
          </c:val>
          <c:smooth val="0"/>
          <c:extLst>
            <c:ext xmlns:c16="http://schemas.microsoft.com/office/drawing/2014/chart" uri="{C3380CC4-5D6E-409C-BE32-E72D297353CC}">
              <c16:uniqueId val="{00000001-84A9-4F94-99F2-318B725DC4BB}"/>
            </c:ext>
          </c:extLst>
        </c:ser>
        <c:dLbls>
          <c:showLegendKey val="0"/>
          <c:showVal val="0"/>
          <c:showCatName val="0"/>
          <c:showSerName val="0"/>
          <c:showPercent val="0"/>
          <c:showBubbleSize val="0"/>
        </c:dLbls>
        <c:smooth val="0"/>
        <c:axId val="2065480032"/>
        <c:axId val="2100110080"/>
      </c:lineChart>
      <c:catAx>
        <c:axId val="2065480032"/>
        <c:scaling>
          <c:orientation val="minMax"/>
        </c:scaling>
        <c:delete val="0"/>
        <c:axPos val="b"/>
        <c:numFmt formatCode="General" sourceLinked="1"/>
        <c:majorTickMark val="out"/>
        <c:minorTickMark val="none"/>
        <c:tickLblPos val="nextTo"/>
        <c:txPr>
          <a:bodyPr/>
          <a:lstStyle/>
          <a:p>
            <a:pPr>
              <a:defRPr sz="900" b="0" i="0">
                <a:latin typeface="Tahoma" panose="020B0604030504040204" pitchFamily="34" charset="0"/>
                <a:ea typeface="Tahoma" panose="020B0604030504040204" pitchFamily="34" charset="0"/>
                <a:cs typeface="Tahoma" panose="020B0604030504040204" pitchFamily="34" charset="0"/>
              </a:defRPr>
            </a:pPr>
            <a:endParaRPr lang="it-IT"/>
          </a:p>
        </c:txPr>
        <c:crossAx val="2100110080"/>
        <c:crosses val="autoZero"/>
        <c:auto val="1"/>
        <c:lblAlgn val="ctr"/>
        <c:lblOffset val="100"/>
        <c:tickLblSkip val="3"/>
        <c:noMultiLvlLbl val="0"/>
      </c:catAx>
      <c:valAx>
        <c:axId val="2100110080"/>
        <c:scaling>
          <c:orientation val="minMax"/>
          <c:max val="75"/>
          <c:min val="45"/>
        </c:scaling>
        <c:delete val="0"/>
        <c:axPos val="l"/>
        <c:numFmt formatCode="@" sourceLinked="0"/>
        <c:majorTickMark val="out"/>
        <c:minorTickMark val="none"/>
        <c:tickLblPos val="nextTo"/>
        <c:txPr>
          <a:bodyPr/>
          <a:lstStyle/>
          <a:p>
            <a:pPr>
              <a:defRPr sz="900" b="0" i="0">
                <a:latin typeface="Effra" panose="02000506080000020004" pitchFamily="2" charset="-94"/>
                <a:ea typeface="Verdana" pitchFamily="34" charset="0"/>
                <a:cs typeface="Verdana" pitchFamily="34" charset="0"/>
              </a:defRPr>
            </a:pPr>
            <a:endParaRPr lang="it-IT"/>
          </a:p>
        </c:txPr>
        <c:crossAx val="2065480032"/>
        <c:crosses val="autoZero"/>
        <c:crossBetween val="between"/>
        <c:majorUnit val="5"/>
      </c:valAx>
    </c:plotArea>
    <c:plotVisOnly val="1"/>
    <c:dispBlanksAs val="gap"/>
    <c:showDLblsOverMax val="0"/>
  </c:chart>
  <c:txPr>
    <a:bodyPr/>
    <a:lstStyle/>
    <a:p>
      <a:pPr>
        <a:defRPr sz="1800"/>
      </a:pPr>
      <a:endParaRPr lang="it-IT"/>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81030247250999E-2"/>
          <c:y val="3.8016116776985742E-2"/>
          <c:w val="0.91417893233870096"/>
          <c:h val="0.83216719602762013"/>
        </c:manualLayout>
      </c:layout>
      <c:lineChart>
        <c:grouping val="standard"/>
        <c:varyColors val="0"/>
        <c:ser>
          <c:idx val="0"/>
          <c:order val="0"/>
          <c:tx>
            <c:strRef>
              <c:f>Sheet1!$B$1</c:f>
              <c:strCache>
                <c:ptCount val="1"/>
                <c:pt idx="0">
                  <c:v>Turkey</c:v>
                </c:pt>
              </c:strCache>
            </c:strRef>
          </c:tx>
          <c:spPr>
            <a:ln w="34925">
              <a:solidFill>
                <a:srgbClr val="1FB3D2"/>
              </a:solidFill>
            </a:ln>
          </c:spPr>
          <c:marker>
            <c:symbol val="none"/>
          </c:marker>
          <c:cat>
            <c:numRef>
              <c:f>Sheet1!$A$2:$A$23</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Sheet1!$B$2:$B$23</c:f>
              <c:numCache>
                <c:formatCode>0.0</c:formatCode>
                <c:ptCount val="22"/>
                <c:pt idx="0" formatCode="General">
                  <c:v>100</c:v>
                </c:pt>
                <c:pt idx="1">
                  <c:v>101.27505740157351</c:v>
                </c:pt>
                <c:pt idx="2">
                  <c:v>102.50027896404561</c:v>
                </c:pt>
                <c:pt idx="3">
                  <c:v>103.5779569925888</c:v>
                </c:pt>
                <c:pt idx="4">
                  <c:v>104.5604401541086</c:v>
                </c:pt>
                <c:pt idx="5">
                  <c:v>105.53774275967589</c:v>
                </c:pt>
                <c:pt idx="6">
                  <c:v>106.5537781006674</c:v>
                </c:pt>
                <c:pt idx="7">
                  <c:v>107.5408432526128</c:v>
                </c:pt>
                <c:pt idx="8">
                  <c:v>108.5631797866143</c:v>
                </c:pt>
                <c:pt idx="9">
                  <c:v>109.5842828549128</c:v>
                </c:pt>
                <c:pt idx="10">
                  <c:v>110.53359821929629</c:v>
                </c:pt>
                <c:pt idx="11">
                  <c:v>111.37427107196871</c:v>
                </c:pt>
                <c:pt idx="12">
                  <c:v>112.107253763194</c:v>
                </c:pt>
                <c:pt idx="13">
                  <c:v>112.7484417455663</c:v>
                </c:pt>
                <c:pt idx="14">
                  <c:v>113.3125448147253</c:v>
                </c:pt>
                <c:pt idx="15">
                  <c:v>113.83306542904479</c:v>
                </c:pt>
                <c:pt idx="16">
                  <c:v>114.3274289210608</c:v>
                </c:pt>
                <c:pt idx="17">
                  <c:v>114.79151035198051</c:v>
                </c:pt>
                <c:pt idx="18">
                  <c:v>115.22735976092569</c:v>
                </c:pt>
                <c:pt idx="19">
                  <c:v>115.6208984277328</c:v>
                </c:pt>
                <c:pt idx="20">
                  <c:v>115.95171392927961</c:v>
                </c:pt>
                <c:pt idx="21">
                  <c:v>116.20630316273041</c:v>
                </c:pt>
              </c:numCache>
            </c:numRef>
          </c:val>
          <c:smooth val="0"/>
          <c:extLst>
            <c:ext xmlns:c16="http://schemas.microsoft.com/office/drawing/2014/chart" uri="{C3380CC4-5D6E-409C-BE32-E72D297353CC}">
              <c16:uniqueId val="{00000000-137B-41EC-BC1C-60799C320FCB}"/>
            </c:ext>
          </c:extLst>
        </c:ser>
        <c:ser>
          <c:idx val="1"/>
          <c:order val="1"/>
          <c:tx>
            <c:strRef>
              <c:f>Sheet1!$C$1</c:f>
              <c:strCache>
                <c:ptCount val="1"/>
                <c:pt idx="0">
                  <c:v>Europe</c:v>
                </c:pt>
              </c:strCache>
            </c:strRef>
          </c:tx>
          <c:spPr>
            <a:ln w="34925">
              <a:solidFill>
                <a:schemeClr val="accent5">
                  <a:lumMod val="50000"/>
                </a:schemeClr>
              </a:solidFill>
            </a:ln>
          </c:spPr>
          <c:marker>
            <c:symbol val="none"/>
          </c:marker>
          <c:cat>
            <c:numRef>
              <c:f>Sheet1!$A$2:$A$23</c:f>
              <c:numCache>
                <c:formatCode>General</c:formatCode>
                <c:ptCount val="22"/>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numCache>
            </c:numRef>
          </c:cat>
          <c:val>
            <c:numRef>
              <c:f>Sheet1!$C$2:$C$23</c:f>
              <c:numCache>
                <c:formatCode>0.0</c:formatCode>
                <c:ptCount val="22"/>
                <c:pt idx="0" formatCode="General">
                  <c:v>100</c:v>
                </c:pt>
                <c:pt idx="1">
                  <c:v>99.557801968364473</c:v>
                </c:pt>
                <c:pt idx="2">
                  <c:v>99.102366110664178</c:v>
                </c:pt>
                <c:pt idx="3">
                  <c:v>98.614728118754172</c:v>
                </c:pt>
                <c:pt idx="4">
                  <c:v>98.115896928489491</c:v>
                </c:pt>
                <c:pt idx="5">
                  <c:v>97.632535945509787</c:v>
                </c:pt>
                <c:pt idx="6">
                  <c:v>97.173708288541334</c:v>
                </c:pt>
                <c:pt idx="7">
                  <c:v>96.677160830884816</c:v>
                </c:pt>
                <c:pt idx="8">
                  <c:v>96.208761556098025</c:v>
                </c:pt>
                <c:pt idx="9">
                  <c:v>95.763175135247323</c:v>
                </c:pt>
                <c:pt idx="10">
                  <c:v>95.323568543362768</c:v>
                </c:pt>
                <c:pt idx="11">
                  <c:v>94.878506668912465</c:v>
                </c:pt>
                <c:pt idx="12">
                  <c:v>94.40014923676074</c:v>
                </c:pt>
                <c:pt idx="13">
                  <c:v>93.921493525260104</c:v>
                </c:pt>
                <c:pt idx="14">
                  <c:v>93.442422790240101</c:v>
                </c:pt>
                <c:pt idx="15">
                  <c:v>92.972696603621472</c:v>
                </c:pt>
                <c:pt idx="16">
                  <c:v>92.521026046298374</c:v>
                </c:pt>
                <c:pt idx="17">
                  <c:v>92.070402575862474</c:v>
                </c:pt>
                <c:pt idx="18">
                  <c:v>91.623080237401268</c:v>
                </c:pt>
                <c:pt idx="19">
                  <c:v>91.182157365027408</c:v>
                </c:pt>
                <c:pt idx="20">
                  <c:v>90.744772723612854</c:v>
                </c:pt>
                <c:pt idx="21">
                  <c:v>90.301238151760401</c:v>
                </c:pt>
              </c:numCache>
            </c:numRef>
          </c:val>
          <c:smooth val="0"/>
          <c:extLst>
            <c:ext xmlns:c16="http://schemas.microsoft.com/office/drawing/2014/chart" uri="{C3380CC4-5D6E-409C-BE32-E72D297353CC}">
              <c16:uniqueId val="{00000001-137B-41EC-BC1C-60799C320FCB}"/>
            </c:ext>
          </c:extLst>
        </c:ser>
        <c:dLbls>
          <c:showLegendKey val="0"/>
          <c:showVal val="0"/>
          <c:showCatName val="0"/>
          <c:showSerName val="0"/>
          <c:showPercent val="0"/>
          <c:showBubbleSize val="0"/>
        </c:dLbls>
        <c:smooth val="0"/>
        <c:axId val="1799946368"/>
        <c:axId val="1799549920"/>
      </c:lineChart>
      <c:catAx>
        <c:axId val="179994636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it-IT"/>
          </a:p>
        </c:txPr>
        <c:crossAx val="1799549920"/>
        <c:crosses val="autoZero"/>
        <c:auto val="1"/>
        <c:lblAlgn val="ctr"/>
        <c:lblOffset val="100"/>
        <c:tickLblSkip val="3"/>
        <c:noMultiLvlLbl val="0"/>
      </c:catAx>
      <c:valAx>
        <c:axId val="1799549920"/>
        <c:scaling>
          <c:orientation val="minMax"/>
          <c:min val="90"/>
        </c:scaling>
        <c:delete val="0"/>
        <c:axPos val="l"/>
        <c:numFmt formatCode="@" sourceLinked="0"/>
        <c:majorTickMark val="out"/>
        <c:minorTickMark val="none"/>
        <c:tickLblPos val="nextTo"/>
        <c:spPr>
          <a:ln>
            <a:solidFill>
              <a:schemeClr val="tx1"/>
            </a:solidFill>
          </a:ln>
        </c:spPr>
        <c:crossAx val="1799946368"/>
        <c:crosses val="autoZero"/>
        <c:crossBetween val="between"/>
        <c:majorUnit val="10"/>
      </c:valAx>
    </c:plotArea>
    <c:plotVisOnly val="1"/>
    <c:dispBlanksAs val="gap"/>
    <c:showDLblsOverMax val="0"/>
  </c:chart>
  <c:txPr>
    <a:bodyPr/>
    <a:lstStyle/>
    <a:p>
      <a:pPr>
        <a:defRPr sz="9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45454145814"/>
          <c:y val="8.4712942090045096E-2"/>
          <c:w val="0.83685053874531401"/>
          <c:h val="0.76572313558685801"/>
        </c:manualLayout>
      </c:layout>
      <c:barChart>
        <c:barDir val="bar"/>
        <c:grouping val="clustered"/>
        <c:varyColors val="0"/>
        <c:ser>
          <c:idx val="0"/>
          <c:order val="0"/>
          <c:tx>
            <c:strRef>
              <c:f>Sheet1!$B$1</c:f>
              <c:strCache>
                <c:ptCount val="1"/>
                <c:pt idx="0">
                  <c:v>Male</c:v>
                </c:pt>
              </c:strCache>
            </c:strRef>
          </c:tx>
          <c:spPr>
            <a:solidFill>
              <a:schemeClr val="accent6">
                <a:lumMod val="75000"/>
              </a:schemeClr>
            </a:solidFill>
          </c:spPr>
          <c:invertIfNegative val="0"/>
          <c:cat>
            <c:strRef>
              <c:f>Sheet1!$A$2:$A$20</c:f>
              <c:strCache>
                <c:ptCount val="19"/>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Sheet1!$B$2:$B$20</c:f>
              <c:numCache>
                <c:formatCode>General</c:formatCode>
                <c:ptCount val="19"/>
                <c:pt idx="0" formatCode="_-* #,##0.00\ _T_L_-;\-* #,##0.00\ _T_L_-;_-* &quot;-&quot;??\ _T_L_-;_-@_-">
                  <c:v>4.3599999999999977</c:v>
                </c:pt>
                <c:pt idx="1">
                  <c:v>4.3899999999999997</c:v>
                </c:pt>
                <c:pt idx="2">
                  <c:v>4.5999999999999996</c:v>
                </c:pt>
                <c:pt idx="3">
                  <c:v>4.41</c:v>
                </c:pt>
                <c:pt idx="4">
                  <c:v>4.42</c:v>
                </c:pt>
                <c:pt idx="5">
                  <c:v>4.5599999999999996</c:v>
                </c:pt>
                <c:pt idx="6">
                  <c:v>4.13</c:v>
                </c:pt>
                <c:pt idx="7">
                  <c:v>3.81</c:v>
                </c:pt>
                <c:pt idx="8">
                  <c:v>3.28</c:v>
                </c:pt>
                <c:pt idx="9">
                  <c:v>3.09</c:v>
                </c:pt>
                <c:pt idx="10">
                  <c:v>2.59</c:v>
                </c:pt>
                <c:pt idx="11">
                  <c:v>2.0099999999999998</c:v>
                </c:pt>
                <c:pt idx="12">
                  <c:v>1.55</c:v>
                </c:pt>
                <c:pt idx="13">
                  <c:v>1.1100000000000001</c:v>
                </c:pt>
                <c:pt idx="14">
                  <c:v>0.81</c:v>
                </c:pt>
                <c:pt idx="15">
                  <c:v>0.71</c:v>
                </c:pt>
                <c:pt idx="16">
                  <c:v>0.32</c:v>
                </c:pt>
                <c:pt idx="17">
                  <c:v>0.1</c:v>
                </c:pt>
                <c:pt idx="18">
                  <c:v>0.02</c:v>
                </c:pt>
              </c:numCache>
            </c:numRef>
          </c:val>
          <c:extLst>
            <c:ext xmlns:c16="http://schemas.microsoft.com/office/drawing/2014/chart" uri="{C3380CC4-5D6E-409C-BE32-E72D297353CC}">
              <c16:uniqueId val="{00000000-3C8F-4D3B-8D3D-E5E845900622}"/>
            </c:ext>
          </c:extLst>
        </c:ser>
        <c:ser>
          <c:idx val="1"/>
          <c:order val="1"/>
          <c:tx>
            <c:strRef>
              <c:f>Sheet1!$C$1</c:f>
              <c:strCache>
                <c:ptCount val="1"/>
                <c:pt idx="0">
                  <c:v>Female</c:v>
                </c:pt>
              </c:strCache>
            </c:strRef>
          </c:tx>
          <c:spPr>
            <a:solidFill>
              <a:schemeClr val="accent6">
                <a:lumMod val="50000"/>
              </a:schemeClr>
            </a:solidFill>
          </c:spPr>
          <c:invertIfNegative val="0"/>
          <c:cat>
            <c:strRef>
              <c:f>Sheet1!$A$2:$A$20</c:f>
              <c:strCache>
                <c:ptCount val="19"/>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Sheet1!$C$2:$C$20</c:f>
              <c:numCache>
                <c:formatCode>General</c:formatCode>
                <c:ptCount val="19"/>
                <c:pt idx="0">
                  <c:v>-4.13</c:v>
                </c:pt>
                <c:pt idx="1">
                  <c:v>-4.1599999999999966</c:v>
                </c:pt>
                <c:pt idx="2">
                  <c:v>-4.3599999999999977</c:v>
                </c:pt>
                <c:pt idx="3">
                  <c:v>-4.1899999999999986</c:v>
                </c:pt>
                <c:pt idx="4">
                  <c:v>-4.24</c:v>
                </c:pt>
                <c:pt idx="5">
                  <c:v>-4.41</c:v>
                </c:pt>
                <c:pt idx="6">
                  <c:v>-4.01</c:v>
                </c:pt>
                <c:pt idx="7">
                  <c:v>-3.78</c:v>
                </c:pt>
                <c:pt idx="8">
                  <c:v>-3.17</c:v>
                </c:pt>
                <c:pt idx="9">
                  <c:v>-3.07</c:v>
                </c:pt>
                <c:pt idx="10">
                  <c:v>-2.5499999999999998</c:v>
                </c:pt>
                <c:pt idx="11">
                  <c:v>-2.04</c:v>
                </c:pt>
                <c:pt idx="12">
                  <c:v>-1.7</c:v>
                </c:pt>
                <c:pt idx="13">
                  <c:v>-1.27</c:v>
                </c:pt>
                <c:pt idx="14">
                  <c:v>-1.02</c:v>
                </c:pt>
                <c:pt idx="15">
                  <c:v>-0.87</c:v>
                </c:pt>
                <c:pt idx="16">
                  <c:v>-0.53</c:v>
                </c:pt>
                <c:pt idx="17">
                  <c:v>-0.19</c:v>
                </c:pt>
                <c:pt idx="18">
                  <c:v>-7.0000000000000007E-2</c:v>
                </c:pt>
              </c:numCache>
            </c:numRef>
          </c:val>
          <c:extLst>
            <c:ext xmlns:c16="http://schemas.microsoft.com/office/drawing/2014/chart" uri="{C3380CC4-5D6E-409C-BE32-E72D297353CC}">
              <c16:uniqueId val="{00000001-3C8F-4D3B-8D3D-E5E845900622}"/>
            </c:ext>
          </c:extLst>
        </c:ser>
        <c:dLbls>
          <c:showLegendKey val="0"/>
          <c:showVal val="0"/>
          <c:showCatName val="0"/>
          <c:showSerName val="0"/>
          <c:showPercent val="0"/>
          <c:showBubbleSize val="0"/>
        </c:dLbls>
        <c:gapWidth val="44"/>
        <c:overlap val="100"/>
        <c:axId val="2126526144"/>
        <c:axId val="2126522288"/>
      </c:barChart>
      <c:catAx>
        <c:axId val="2126526144"/>
        <c:scaling>
          <c:orientation val="minMax"/>
        </c:scaling>
        <c:delete val="0"/>
        <c:axPos val="l"/>
        <c:numFmt formatCode="General" sourceLinked="1"/>
        <c:majorTickMark val="out"/>
        <c:minorTickMark val="none"/>
        <c:tickLblPos val="low"/>
        <c:spPr>
          <a:ln>
            <a:noFill/>
          </a:ln>
        </c:spPr>
        <c:crossAx val="2126522288"/>
        <c:crossesAt val="0"/>
        <c:auto val="1"/>
        <c:lblAlgn val="ctr"/>
        <c:lblOffset val="100"/>
        <c:noMultiLvlLbl val="0"/>
      </c:catAx>
      <c:valAx>
        <c:axId val="2126522288"/>
        <c:scaling>
          <c:orientation val="minMax"/>
          <c:max val="5"/>
          <c:min val="-5"/>
        </c:scaling>
        <c:delete val="0"/>
        <c:axPos val="b"/>
        <c:numFmt formatCode="0;[Red]0" sourceLinked="0"/>
        <c:majorTickMark val="out"/>
        <c:minorTickMark val="none"/>
        <c:tickLblPos val="nextTo"/>
        <c:spPr>
          <a:ln>
            <a:solidFill>
              <a:schemeClr val="tx1"/>
            </a:solidFill>
          </a:ln>
        </c:spPr>
        <c:crossAx val="2126526144"/>
        <c:crosses val="autoZero"/>
        <c:crossBetween val="between"/>
        <c:majorUnit val="2"/>
        <c:minorUnit val="0.2"/>
      </c:valAx>
      <c:spPr>
        <a:noFill/>
        <a:ln w="25383">
          <a:noFill/>
        </a:ln>
      </c:spPr>
    </c:plotArea>
    <c:legend>
      <c:legendPos val="r"/>
      <c:layout>
        <c:manualLayout>
          <c:xMode val="edge"/>
          <c:yMode val="edge"/>
          <c:x val="0"/>
          <c:y val="0.94721936617426905"/>
          <c:w val="0.99913169677319902"/>
          <c:h val="5.2019406665075998E-2"/>
        </c:manualLayout>
      </c:layout>
      <c:overlay val="0"/>
    </c:legend>
    <c:plotVisOnly val="1"/>
    <c:dispBlanksAs val="gap"/>
    <c:showDLblsOverMax val="0"/>
  </c:chart>
  <c:txPr>
    <a:bodyPr/>
    <a:lstStyle/>
    <a:p>
      <a:pPr>
        <a:defRPr sz="8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45454145814"/>
          <c:y val="8.4712942090045096E-2"/>
          <c:w val="0.85420408597573905"/>
          <c:h val="0.76572313558685901"/>
        </c:manualLayout>
      </c:layout>
      <c:barChart>
        <c:barDir val="bar"/>
        <c:grouping val="clustered"/>
        <c:varyColors val="0"/>
        <c:ser>
          <c:idx val="0"/>
          <c:order val="0"/>
          <c:tx>
            <c:strRef>
              <c:f>Sheet1!$B$1</c:f>
              <c:strCache>
                <c:ptCount val="1"/>
                <c:pt idx="0">
                  <c:v>Male</c:v>
                </c:pt>
              </c:strCache>
            </c:strRef>
          </c:tx>
          <c:spPr>
            <a:solidFill>
              <a:schemeClr val="accent5">
                <a:lumMod val="50000"/>
              </a:schemeClr>
            </a:solidFill>
            <a:ln>
              <a:noFill/>
            </a:ln>
            <a:effectLst/>
          </c:spPr>
          <c:invertIfNegative val="0"/>
          <c:cat>
            <c:strRef>
              <c:f>Sheet1!$A$2:$A$20</c:f>
              <c:strCache>
                <c:ptCount val="19"/>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Sheet1!$B$2:$B$20</c:f>
              <c:numCache>
                <c:formatCode>0.0</c:formatCode>
                <c:ptCount val="19"/>
                <c:pt idx="0">
                  <c:v>2.7</c:v>
                </c:pt>
                <c:pt idx="1">
                  <c:v>2.6</c:v>
                </c:pt>
                <c:pt idx="2">
                  <c:v>2.6</c:v>
                </c:pt>
                <c:pt idx="3">
                  <c:v>3</c:v>
                </c:pt>
                <c:pt idx="4">
                  <c:v>3.5</c:v>
                </c:pt>
                <c:pt idx="5">
                  <c:v>3.6</c:v>
                </c:pt>
                <c:pt idx="6">
                  <c:v>3.6</c:v>
                </c:pt>
                <c:pt idx="7">
                  <c:v>3.6</c:v>
                </c:pt>
                <c:pt idx="8">
                  <c:v>3.6</c:v>
                </c:pt>
                <c:pt idx="9">
                  <c:v>3.7</c:v>
                </c:pt>
                <c:pt idx="10">
                  <c:v>3.5</c:v>
                </c:pt>
                <c:pt idx="11">
                  <c:v>3.1</c:v>
                </c:pt>
                <c:pt idx="12">
                  <c:v>2.7</c:v>
                </c:pt>
                <c:pt idx="13">
                  <c:v>2</c:v>
                </c:pt>
                <c:pt idx="14">
                  <c:v>1.9</c:v>
                </c:pt>
                <c:pt idx="15">
                  <c:v>1.3</c:v>
                </c:pt>
                <c:pt idx="16">
                  <c:v>0.8</c:v>
                </c:pt>
                <c:pt idx="17">
                  <c:v>0.4</c:v>
                </c:pt>
                <c:pt idx="18">
                  <c:v>0.1</c:v>
                </c:pt>
              </c:numCache>
            </c:numRef>
          </c:val>
          <c:extLst>
            <c:ext xmlns:c16="http://schemas.microsoft.com/office/drawing/2014/chart" uri="{C3380CC4-5D6E-409C-BE32-E72D297353CC}">
              <c16:uniqueId val="{00000000-192C-42D4-BEBC-913FC6309CD0}"/>
            </c:ext>
          </c:extLst>
        </c:ser>
        <c:ser>
          <c:idx val="1"/>
          <c:order val="1"/>
          <c:tx>
            <c:strRef>
              <c:f>Sheet1!$C$1</c:f>
              <c:strCache>
                <c:ptCount val="1"/>
                <c:pt idx="0">
                  <c:v>Female</c:v>
                </c:pt>
              </c:strCache>
            </c:strRef>
          </c:tx>
          <c:spPr>
            <a:solidFill>
              <a:srgbClr val="1399E3"/>
            </a:solidFill>
            <a:ln>
              <a:noFill/>
            </a:ln>
            <a:effectLst/>
          </c:spPr>
          <c:invertIfNegative val="0"/>
          <c:cat>
            <c:strRef>
              <c:f>Sheet1!$A$2:$A$20</c:f>
              <c:strCache>
                <c:ptCount val="19"/>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Sheet1!$C$2:$C$20</c:f>
              <c:numCache>
                <c:formatCode>0.0</c:formatCode>
                <c:ptCount val="19"/>
                <c:pt idx="0">
                  <c:v>-2.5</c:v>
                </c:pt>
                <c:pt idx="1">
                  <c:v>-2.5</c:v>
                </c:pt>
                <c:pt idx="2">
                  <c:v>-2.5</c:v>
                </c:pt>
                <c:pt idx="3">
                  <c:v>-2.8</c:v>
                </c:pt>
                <c:pt idx="4">
                  <c:v>-3.4</c:v>
                </c:pt>
                <c:pt idx="5">
                  <c:v>-3.5</c:v>
                </c:pt>
                <c:pt idx="6">
                  <c:v>-3.5</c:v>
                </c:pt>
                <c:pt idx="7">
                  <c:v>-3.6</c:v>
                </c:pt>
                <c:pt idx="8">
                  <c:v>-3.6</c:v>
                </c:pt>
                <c:pt idx="9">
                  <c:v>-3.8</c:v>
                </c:pt>
                <c:pt idx="10">
                  <c:v>-3.7</c:v>
                </c:pt>
                <c:pt idx="11">
                  <c:v>-3.5</c:v>
                </c:pt>
                <c:pt idx="12">
                  <c:v>-3.1</c:v>
                </c:pt>
                <c:pt idx="13">
                  <c:v>-2.4</c:v>
                </c:pt>
                <c:pt idx="14">
                  <c:v>-2.6</c:v>
                </c:pt>
                <c:pt idx="15">
                  <c:v>-2</c:v>
                </c:pt>
                <c:pt idx="16">
                  <c:v>-1.6</c:v>
                </c:pt>
                <c:pt idx="17">
                  <c:v>-0.9</c:v>
                </c:pt>
                <c:pt idx="18">
                  <c:v>-0.4</c:v>
                </c:pt>
              </c:numCache>
            </c:numRef>
          </c:val>
          <c:extLst>
            <c:ext xmlns:c16="http://schemas.microsoft.com/office/drawing/2014/chart" uri="{C3380CC4-5D6E-409C-BE32-E72D297353CC}">
              <c16:uniqueId val="{00000001-192C-42D4-BEBC-913FC6309CD0}"/>
            </c:ext>
          </c:extLst>
        </c:ser>
        <c:dLbls>
          <c:showLegendKey val="0"/>
          <c:showVal val="0"/>
          <c:showCatName val="0"/>
          <c:showSerName val="0"/>
          <c:showPercent val="0"/>
          <c:showBubbleSize val="0"/>
        </c:dLbls>
        <c:gapWidth val="50"/>
        <c:overlap val="100"/>
        <c:axId val="1800259200"/>
        <c:axId val="1799608720"/>
      </c:barChart>
      <c:catAx>
        <c:axId val="180025920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it-IT"/>
          </a:p>
        </c:txPr>
        <c:crossAx val="1799608720"/>
        <c:crossesAt val="0"/>
        <c:auto val="1"/>
        <c:lblAlgn val="ctr"/>
        <c:lblOffset val="100"/>
        <c:noMultiLvlLbl val="0"/>
      </c:catAx>
      <c:valAx>
        <c:axId val="1799608720"/>
        <c:scaling>
          <c:orientation val="minMax"/>
          <c:max val="5"/>
          <c:min val="-5"/>
        </c:scaling>
        <c:delete val="0"/>
        <c:axPos val="b"/>
        <c:numFmt formatCode="#,##0;[Red]#,##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it-IT"/>
          </a:p>
        </c:txPr>
        <c:crossAx val="1800259200"/>
        <c:crosses val="autoZero"/>
        <c:crossBetween val="between"/>
        <c:majorUnit val="2"/>
        <c:minorUnit val="0.2"/>
      </c:valAx>
      <c:spPr>
        <a:noFill/>
        <a:ln>
          <a:noFill/>
        </a:ln>
        <a:effectLst/>
      </c:spPr>
    </c:plotArea>
    <c:legend>
      <c:legendPos val="b"/>
      <c:layout>
        <c:manualLayout>
          <c:xMode val="edge"/>
          <c:yMode val="edge"/>
          <c:x val="0.168021756756916"/>
          <c:y val="0.89452500616191699"/>
          <c:w val="0.71356761152279602"/>
          <c:h val="9.27533921498144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it-IT"/>
        </a:p>
      </c:txPr>
    </c:legend>
    <c:plotVisOnly val="1"/>
    <c:dispBlanksAs val="gap"/>
    <c:showDLblsOverMax val="0"/>
  </c:chart>
  <c:spPr>
    <a:noFill/>
    <a:ln>
      <a:noFill/>
    </a:ln>
    <a:effectLst/>
  </c:spPr>
  <c:txPr>
    <a:bodyPr/>
    <a:lstStyle/>
    <a:p>
      <a:pPr>
        <a:defRPr sz="800">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68796760951603E-2"/>
          <c:y val="3.81303293882789E-2"/>
          <c:w val="0.929585178402909"/>
          <c:h val="0.66140139740481996"/>
        </c:manualLayout>
      </c:layout>
      <c:barChart>
        <c:barDir val="col"/>
        <c:grouping val="clustered"/>
        <c:varyColors val="0"/>
        <c:dLbls>
          <c:showLegendKey val="0"/>
          <c:showVal val="0"/>
          <c:showCatName val="0"/>
          <c:showSerName val="0"/>
          <c:showPercent val="0"/>
          <c:showBubbleSize val="0"/>
        </c:dLbls>
        <c:gapWidth val="28"/>
        <c:overlap val="-11"/>
        <c:axId val="1799901280"/>
        <c:axId val="1799697360"/>
      </c:barChart>
      <c:catAx>
        <c:axId val="1799901280"/>
        <c:scaling>
          <c:orientation val="minMax"/>
        </c:scaling>
        <c:delete val="0"/>
        <c:axPos val="b"/>
        <c:numFmt formatCode="General" sourceLinked="0"/>
        <c:majorTickMark val="out"/>
        <c:minorTickMark val="none"/>
        <c:tickLblPos val="nextTo"/>
        <c:spPr>
          <a:ln>
            <a:solidFill>
              <a:schemeClr val="tx1"/>
            </a:solidFill>
          </a:ln>
        </c:spPr>
        <c:txPr>
          <a:bodyPr rot="-5400000" vert="horz"/>
          <a:lstStyle/>
          <a:p>
            <a:pPr>
              <a:defRPr/>
            </a:pPr>
            <a:endParaRPr lang="it-IT"/>
          </a:p>
        </c:txPr>
        <c:crossAx val="1799697360"/>
        <c:crosses val="autoZero"/>
        <c:auto val="1"/>
        <c:lblAlgn val="ctr"/>
        <c:lblOffset val="100"/>
        <c:noMultiLvlLbl val="0"/>
      </c:catAx>
      <c:valAx>
        <c:axId val="1799697360"/>
        <c:scaling>
          <c:orientation val="minMax"/>
          <c:min val="0"/>
        </c:scaling>
        <c:delete val="1"/>
        <c:axPos val="l"/>
        <c:numFmt formatCode="@" sourceLinked="0"/>
        <c:majorTickMark val="out"/>
        <c:minorTickMark val="none"/>
        <c:tickLblPos val="nextTo"/>
        <c:crossAx val="1799901280"/>
        <c:crosses val="autoZero"/>
        <c:crossBetween val="between"/>
        <c:majorUnit val="1"/>
      </c:valAx>
    </c:plotArea>
    <c:plotVisOnly val="1"/>
    <c:dispBlanksAs val="gap"/>
    <c:showDLblsOverMax val="0"/>
  </c:chart>
  <c:txPr>
    <a:bodyPr/>
    <a:lstStyle/>
    <a:p>
      <a:pPr>
        <a:defRPr sz="9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23929625797263E-2"/>
          <c:y val="7.0927222502128432E-4"/>
          <c:w val="0.95529992851755785"/>
          <c:h val="0.70898599697701492"/>
        </c:manualLayout>
      </c:layout>
      <c:barChart>
        <c:barDir val="col"/>
        <c:grouping val="clustered"/>
        <c:varyColors val="0"/>
        <c:ser>
          <c:idx val="0"/>
          <c:order val="0"/>
          <c:tx>
            <c:strRef>
              <c:f>Sheet1!$B$1</c:f>
              <c:strCache>
                <c:ptCount val="1"/>
                <c:pt idx="0">
                  <c:v>Series 1</c:v>
                </c:pt>
              </c:strCache>
            </c:strRef>
          </c:tx>
          <c:spPr>
            <a:solidFill>
              <a:srgbClr val="00B0F0"/>
            </a:solidFill>
            <a:ln>
              <a:noFill/>
            </a:ln>
          </c:spPr>
          <c:invertIfNegative val="0"/>
          <c:dPt>
            <c:idx val="0"/>
            <c:invertIfNegative val="0"/>
            <c:bubble3D val="0"/>
            <c:spPr>
              <a:solidFill>
                <a:srgbClr val="92D050"/>
              </a:solidFill>
              <a:ln>
                <a:noFill/>
              </a:ln>
            </c:spPr>
            <c:extLst>
              <c:ext xmlns:c16="http://schemas.microsoft.com/office/drawing/2014/chart" uri="{C3380CC4-5D6E-409C-BE32-E72D297353CC}">
                <c16:uniqueId val="{00000001-3478-48F2-9091-7C85CE13F203}"/>
              </c:ext>
            </c:extLst>
          </c:dPt>
          <c:dLbls>
            <c:spPr>
              <a:noFill/>
              <a:ln>
                <a:noFill/>
              </a:ln>
              <a:effectLst/>
            </c:spPr>
            <c:txPr>
              <a:bodyPr/>
              <a:lstStyle/>
              <a:p>
                <a:pPr>
                  <a:defRPr>
                    <a:solidFill>
                      <a:schemeClr val="bg1"/>
                    </a:solidFill>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Turchia</c:v>
                </c:pt>
                <c:pt idx="1">
                  <c:v>Romania</c:v>
                </c:pt>
                <c:pt idx="2">
                  <c:v>polonia</c:v>
                </c:pt>
                <c:pt idx="3">
                  <c:v>Slovacchia</c:v>
                </c:pt>
                <c:pt idx="4">
                  <c:v>Rep. Ceca</c:v>
                </c:pt>
                <c:pt idx="5">
                  <c:v>Ungheria</c:v>
                </c:pt>
              </c:strCache>
            </c:strRef>
          </c:cat>
          <c:val>
            <c:numRef>
              <c:f>Sheet1!$B$2:$B$7</c:f>
              <c:numCache>
                <c:formatCode>0.00</c:formatCode>
                <c:ptCount val="6"/>
                <c:pt idx="0">
                  <c:v>7.51</c:v>
                </c:pt>
                <c:pt idx="1">
                  <c:v>7.21</c:v>
                </c:pt>
                <c:pt idx="2">
                  <c:v>6.72</c:v>
                </c:pt>
                <c:pt idx="3">
                  <c:v>6.4</c:v>
                </c:pt>
                <c:pt idx="4">
                  <c:v>5.83</c:v>
                </c:pt>
                <c:pt idx="5">
                  <c:v>5.5</c:v>
                </c:pt>
              </c:numCache>
            </c:numRef>
          </c:val>
          <c:extLst>
            <c:ext xmlns:c16="http://schemas.microsoft.com/office/drawing/2014/chart" uri="{C3380CC4-5D6E-409C-BE32-E72D297353CC}">
              <c16:uniqueId val="{00000002-3478-48F2-9091-7C85CE13F203}"/>
            </c:ext>
          </c:extLst>
        </c:ser>
        <c:dLbls>
          <c:showLegendKey val="0"/>
          <c:showVal val="0"/>
          <c:showCatName val="0"/>
          <c:showSerName val="0"/>
          <c:showPercent val="0"/>
          <c:showBubbleSize val="0"/>
        </c:dLbls>
        <c:gapWidth val="30"/>
        <c:axId val="1799808704"/>
        <c:axId val="1799559136"/>
      </c:barChart>
      <c:catAx>
        <c:axId val="1799808704"/>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a:pPr>
            <a:endParaRPr lang="it-IT"/>
          </a:p>
        </c:txPr>
        <c:crossAx val="1799559136"/>
        <c:crosses val="autoZero"/>
        <c:auto val="1"/>
        <c:lblAlgn val="ctr"/>
        <c:lblOffset val="100"/>
        <c:noMultiLvlLbl val="0"/>
      </c:catAx>
      <c:valAx>
        <c:axId val="1799559136"/>
        <c:scaling>
          <c:orientation val="minMax"/>
          <c:max val="8"/>
          <c:min val="0"/>
        </c:scaling>
        <c:delete val="1"/>
        <c:axPos val="l"/>
        <c:numFmt formatCode="0" sourceLinked="0"/>
        <c:majorTickMark val="out"/>
        <c:minorTickMark val="none"/>
        <c:tickLblPos val="nextTo"/>
        <c:crossAx val="1799808704"/>
        <c:crosses val="autoZero"/>
        <c:crossBetween val="between"/>
      </c:valAx>
      <c:spPr>
        <a:noFill/>
        <a:ln w="25417">
          <a:noFill/>
        </a:ln>
      </c:spPr>
    </c:plotArea>
    <c:plotVisOnly val="1"/>
    <c:dispBlanksAs val="gap"/>
    <c:showDLblsOverMax val="0"/>
  </c:chart>
  <c:txPr>
    <a:bodyPr/>
    <a:lstStyle/>
    <a:p>
      <a:pPr>
        <a:defRPr sz="10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73482293019084"/>
          <c:y val="1.7201535067080764E-3"/>
          <c:w val="0.57372858563651341"/>
          <c:h val="0.99079534878857289"/>
        </c:manualLayout>
      </c:layout>
      <c:doughnutChart>
        <c:varyColors val="1"/>
        <c:ser>
          <c:idx val="0"/>
          <c:order val="0"/>
          <c:tx>
            <c:strRef>
              <c:f>Sheet1!$B$1</c:f>
              <c:strCache>
                <c:ptCount val="1"/>
                <c:pt idx="0">
                  <c:v>Labor Force by Education Level</c:v>
                </c:pt>
              </c:strCache>
            </c:strRef>
          </c:tx>
          <c:spPr>
            <a:solidFill>
              <a:srgbClr val="1399E3"/>
            </a:solidFill>
            <a:ln>
              <a:solidFill>
                <a:schemeClr val="bg1"/>
              </a:solidFill>
            </a:ln>
          </c:spPr>
          <c:dPt>
            <c:idx val="0"/>
            <c:bubble3D val="0"/>
            <c:spPr>
              <a:solidFill>
                <a:schemeClr val="accent6">
                  <a:lumMod val="50000"/>
                </a:schemeClr>
              </a:solidFill>
              <a:ln w="19050">
                <a:solidFill>
                  <a:schemeClr val="bg1"/>
                </a:solidFill>
              </a:ln>
              <a:effectLst/>
            </c:spPr>
            <c:extLst>
              <c:ext xmlns:c16="http://schemas.microsoft.com/office/drawing/2014/chart" uri="{C3380CC4-5D6E-409C-BE32-E72D297353CC}">
                <c16:uniqueId val="{00000001-3DE6-44ED-81F1-073AB5648ECF}"/>
              </c:ext>
            </c:extLst>
          </c:dPt>
          <c:dPt>
            <c:idx val="1"/>
            <c:bubble3D val="0"/>
            <c:spPr>
              <a:solidFill>
                <a:srgbClr val="1399E3"/>
              </a:solidFill>
              <a:ln w="19050">
                <a:solidFill>
                  <a:schemeClr val="bg1"/>
                </a:solidFill>
              </a:ln>
              <a:effectLst/>
            </c:spPr>
            <c:extLst>
              <c:ext xmlns:c16="http://schemas.microsoft.com/office/drawing/2014/chart" uri="{C3380CC4-5D6E-409C-BE32-E72D297353CC}">
                <c16:uniqueId val="{00000003-3DE6-44ED-81F1-073AB5648ECF}"/>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E6-44ED-81F1-073AB5648EC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E6-44ED-81F1-073AB5648EC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High School and below</c:v>
                </c:pt>
                <c:pt idx="1">
                  <c:v>University </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6-3DE6-44ED-81F1-073AB5648ECF}"/>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chart>
  <c:spPr>
    <a:noFill/>
    <a:ln>
      <a:noFill/>
    </a:ln>
    <a:effectLst/>
  </c:spPr>
  <c:txPr>
    <a:bodyPr/>
    <a:lstStyle/>
    <a:p>
      <a:pPr>
        <a:defRPr sz="100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76D6E-C999-4F25-B18C-A2417EB21500}" type="doc">
      <dgm:prSet loTypeId="urn:microsoft.com/office/officeart/2009/3/layout/CircleRelationship" loCatId="cycle" qsTypeId="urn:microsoft.com/office/officeart/2005/8/quickstyle/simple1" qsCatId="simple" csTypeId="urn:microsoft.com/office/officeart/2005/8/colors/colorful1" csCatId="colorful" phldr="1"/>
      <dgm:spPr/>
      <dgm:t>
        <a:bodyPr/>
        <a:lstStyle/>
        <a:p>
          <a:endParaRPr lang="tr-TR"/>
        </a:p>
      </dgm:t>
    </dgm:pt>
    <dgm:pt modelId="{22FC9D0D-2599-4CBF-BD95-61050741C10B}">
      <dgm:prSet phldrT="[Text]" custT="1"/>
      <dgm:spPr/>
      <dgm:t>
        <a:bodyPr/>
        <a:lstStyle/>
        <a:p>
          <a:endParaRPr lang="tr-TR" sz="1100" dirty="0"/>
        </a:p>
      </dgm:t>
    </dgm:pt>
    <dgm:pt modelId="{2C51AA56-BE3E-4A42-B33C-B0AAD2D11141}" type="parTrans" cxnId="{2C0FD66B-9F35-4FF7-86FA-4ABA6B332411}">
      <dgm:prSet/>
      <dgm:spPr/>
      <dgm:t>
        <a:bodyPr/>
        <a:lstStyle/>
        <a:p>
          <a:endParaRPr lang="tr-TR" sz="1100"/>
        </a:p>
      </dgm:t>
    </dgm:pt>
    <dgm:pt modelId="{183133B0-8C97-4974-B7E4-632B16A10C4A}" type="sibTrans" cxnId="{2C0FD66B-9F35-4FF7-86FA-4ABA6B332411}">
      <dgm:prSet/>
      <dgm:spPr/>
      <dgm:t>
        <a:bodyPr/>
        <a:lstStyle/>
        <a:p>
          <a:endParaRPr lang="tr-TR" sz="1100"/>
        </a:p>
      </dgm:t>
    </dgm:pt>
    <dgm:pt modelId="{4E3EA346-8097-4C8E-9BD0-891CDABD94B9}">
      <dgm:prSet phldrT="[Text]" custT="1"/>
      <dgm:spPr>
        <a:solidFill>
          <a:schemeClr val="accent6">
            <a:lumMod val="50000"/>
          </a:schemeClr>
        </a:solidFill>
      </dgm:spPr>
      <dgm:t>
        <a:bodyPr/>
        <a:lstStyle/>
        <a:p>
          <a:endParaRPr lang="tr-TR" sz="1100" dirty="0"/>
        </a:p>
      </dgm:t>
    </dgm:pt>
    <dgm:pt modelId="{67F936DC-F32A-4BFB-A878-C108590C3BFA}" type="parTrans" cxnId="{6C406E2E-2305-4912-AE65-0800BBC5BC40}">
      <dgm:prSet/>
      <dgm:spPr/>
      <dgm:t>
        <a:bodyPr/>
        <a:lstStyle/>
        <a:p>
          <a:endParaRPr lang="tr-TR" sz="1100"/>
        </a:p>
      </dgm:t>
    </dgm:pt>
    <dgm:pt modelId="{3FFC61FA-B523-4C48-8E00-305699959F2F}" type="sibTrans" cxnId="{6C406E2E-2305-4912-AE65-0800BBC5BC40}">
      <dgm:prSet/>
      <dgm:spPr/>
      <dgm:t>
        <a:bodyPr/>
        <a:lstStyle/>
        <a:p>
          <a:endParaRPr lang="tr-TR" sz="1100"/>
        </a:p>
      </dgm:t>
    </dgm:pt>
    <dgm:pt modelId="{04A5D9E3-6989-4F99-AB85-29EC417CE8AB}">
      <dgm:prSet phldrT="[Text]" custT="1"/>
      <dgm:spPr/>
      <dgm:t>
        <a:bodyPr/>
        <a:lstStyle/>
        <a:p>
          <a:endParaRPr lang="tr-TR" sz="1100" dirty="0"/>
        </a:p>
      </dgm:t>
    </dgm:pt>
    <dgm:pt modelId="{25045CA4-87A2-4FC9-AD02-482EBDE17E7D}" type="parTrans" cxnId="{A6A320A2-49EA-4C81-9C8D-FE86378F63FC}">
      <dgm:prSet/>
      <dgm:spPr/>
      <dgm:t>
        <a:bodyPr/>
        <a:lstStyle/>
        <a:p>
          <a:endParaRPr lang="tr-TR" sz="1100"/>
        </a:p>
      </dgm:t>
    </dgm:pt>
    <dgm:pt modelId="{91C387E9-A839-43D6-B5B1-A0FF3CF34D56}" type="sibTrans" cxnId="{A6A320A2-49EA-4C81-9C8D-FE86378F63FC}">
      <dgm:prSet/>
      <dgm:spPr/>
      <dgm:t>
        <a:bodyPr/>
        <a:lstStyle/>
        <a:p>
          <a:endParaRPr lang="tr-TR" sz="1100">
            <a:solidFill>
              <a:schemeClr val="tx1"/>
            </a:solidFill>
          </a:endParaRPr>
        </a:p>
      </dgm:t>
    </dgm:pt>
    <dgm:pt modelId="{86DE08AA-36C1-4E97-8D94-4883191C4DF6}">
      <dgm:prSet custT="1"/>
      <dgm:spPr/>
      <dgm:t>
        <a:bodyPr/>
        <a:lstStyle/>
        <a:p>
          <a:endParaRPr lang="tr-TR" sz="1100" dirty="0"/>
        </a:p>
      </dgm:t>
    </dgm:pt>
    <dgm:pt modelId="{2A52DCE0-60C0-4B57-920C-682BB061950E}" type="parTrans" cxnId="{46E2FD0C-B1F1-48FE-A7E6-6798B7D426BE}">
      <dgm:prSet/>
      <dgm:spPr/>
      <dgm:t>
        <a:bodyPr/>
        <a:lstStyle/>
        <a:p>
          <a:endParaRPr lang="tr-TR" sz="1100"/>
        </a:p>
      </dgm:t>
    </dgm:pt>
    <dgm:pt modelId="{3236BE95-35E0-48E1-BDBD-865F9ECBBB79}" type="sibTrans" cxnId="{46E2FD0C-B1F1-48FE-A7E6-6798B7D426BE}">
      <dgm:prSet/>
      <dgm:spPr/>
      <dgm:t>
        <a:bodyPr/>
        <a:lstStyle/>
        <a:p>
          <a:endParaRPr lang="tr-TR" sz="1100"/>
        </a:p>
      </dgm:t>
    </dgm:pt>
    <dgm:pt modelId="{905077AD-DB35-47BD-AEFB-80F86E8E543C}">
      <dgm:prSet custT="1"/>
      <dgm:spPr/>
      <dgm:t>
        <a:bodyPr/>
        <a:lstStyle/>
        <a:p>
          <a:endParaRPr lang="tr-TR" sz="1100" dirty="0"/>
        </a:p>
      </dgm:t>
    </dgm:pt>
    <dgm:pt modelId="{B0A3D4D9-48F6-4151-91F1-EB3954CE0D36}" type="parTrans" cxnId="{9E844E7C-8FFD-4361-BA15-7F9621432071}">
      <dgm:prSet/>
      <dgm:spPr/>
      <dgm:t>
        <a:bodyPr/>
        <a:lstStyle/>
        <a:p>
          <a:endParaRPr lang="tr-TR" sz="1100"/>
        </a:p>
      </dgm:t>
    </dgm:pt>
    <dgm:pt modelId="{E28716C9-FE5F-459C-B5F8-4223A2664C32}" type="sibTrans" cxnId="{9E844E7C-8FFD-4361-BA15-7F9621432071}">
      <dgm:prSet/>
      <dgm:spPr/>
      <dgm:t>
        <a:bodyPr/>
        <a:lstStyle/>
        <a:p>
          <a:endParaRPr lang="tr-TR" sz="1100"/>
        </a:p>
      </dgm:t>
    </dgm:pt>
    <dgm:pt modelId="{38AC7515-B7BC-43C0-8B7C-B3B488894DA9}">
      <dgm:prSet custT="1"/>
      <dgm:spPr>
        <a:solidFill>
          <a:schemeClr val="accent3">
            <a:lumMod val="50000"/>
          </a:schemeClr>
        </a:solidFill>
      </dgm:spPr>
      <dgm:t>
        <a:bodyPr/>
        <a:lstStyle/>
        <a:p>
          <a:endParaRPr lang="tr-TR" sz="1100" dirty="0"/>
        </a:p>
      </dgm:t>
    </dgm:pt>
    <dgm:pt modelId="{6D575435-8B7F-466D-941A-97C9C77F77D7}" type="parTrans" cxnId="{240E9622-878F-4A8E-AA1B-12238FC38833}">
      <dgm:prSet/>
      <dgm:spPr/>
      <dgm:t>
        <a:bodyPr/>
        <a:lstStyle/>
        <a:p>
          <a:endParaRPr lang="tr-TR" sz="1100"/>
        </a:p>
      </dgm:t>
    </dgm:pt>
    <dgm:pt modelId="{0FC4FB8A-87EE-4C7C-95D4-8162B4AB0D01}" type="sibTrans" cxnId="{240E9622-878F-4A8E-AA1B-12238FC38833}">
      <dgm:prSet/>
      <dgm:spPr/>
      <dgm:t>
        <a:bodyPr/>
        <a:lstStyle/>
        <a:p>
          <a:endParaRPr lang="tr-TR" sz="1100"/>
        </a:p>
      </dgm:t>
    </dgm:pt>
    <dgm:pt modelId="{3B0A8B21-B56D-402C-859A-5FF5C51FCAE8}">
      <dgm:prSet custT="1"/>
      <dgm:spPr/>
      <dgm:t>
        <a:bodyPr/>
        <a:lstStyle/>
        <a:p>
          <a:endParaRPr lang="tr-TR" sz="2400" b="1" dirty="0">
            <a:solidFill>
              <a:schemeClr val="bg1"/>
            </a:solidFill>
            <a:latin typeface="Georgia" panose="02040502050405020303" pitchFamily="18" charset="0"/>
            <a:cs typeface="Times New Roman" panose="02020603050405020304" pitchFamily="18" charset="0"/>
          </a:endParaRPr>
        </a:p>
      </dgm:t>
    </dgm:pt>
    <dgm:pt modelId="{6417D77B-81F6-4A58-AB52-CEBA4BD30C7B}" type="parTrans" cxnId="{D1D5D35D-B7ED-4698-A4CC-C7E357389518}">
      <dgm:prSet/>
      <dgm:spPr/>
      <dgm:t>
        <a:bodyPr/>
        <a:lstStyle/>
        <a:p>
          <a:endParaRPr lang="tr-TR"/>
        </a:p>
      </dgm:t>
    </dgm:pt>
    <dgm:pt modelId="{4AF488B2-E2A2-46BF-8582-8803BDE34433}" type="sibTrans" cxnId="{D1D5D35D-B7ED-4698-A4CC-C7E357389518}">
      <dgm:prSet/>
      <dgm:spPr/>
      <dgm:t>
        <a:bodyPr/>
        <a:lstStyle/>
        <a:p>
          <a:endParaRPr lang="tr-TR"/>
        </a:p>
      </dgm:t>
    </dgm:pt>
    <dgm:pt modelId="{C0F931BC-A829-4818-AE07-DE6AA1A47A07}">
      <dgm:prSet/>
      <dgm:spPr/>
      <dgm:t>
        <a:bodyPr/>
        <a:lstStyle/>
        <a:p>
          <a:endParaRPr lang="tr-TR" dirty="0"/>
        </a:p>
      </dgm:t>
    </dgm:pt>
    <dgm:pt modelId="{6797B9CC-E3DF-4D9A-950F-334C2B0281A8}" type="parTrans" cxnId="{8F21468A-EF07-4D2F-B597-0B88A5FFB756}">
      <dgm:prSet/>
      <dgm:spPr/>
      <dgm:t>
        <a:bodyPr/>
        <a:lstStyle/>
        <a:p>
          <a:endParaRPr lang="tr-TR"/>
        </a:p>
      </dgm:t>
    </dgm:pt>
    <dgm:pt modelId="{2EE8BE9B-2A7A-414D-B342-381272C923AC}" type="sibTrans" cxnId="{8F21468A-EF07-4D2F-B597-0B88A5FFB756}">
      <dgm:prSet/>
      <dgm:spPr/>
      <dgm:t>
        <a:bodyPr/>
        <a:lstStyle/>
        <a:p>
          <a:endParaRPr lang="tr-TR"/>
        </a:p>
      </dgm:t>
    </dgm:pt>
    <dgm:pt modelId="{426F01B3-0070-45B0-9933-70B8EBFA1BAD}">
      <dgm:prSet/>
      <dgm:spPr>
        <a:solidFill>
          <a:schemeClr val="accent2"/>
        </a:solidFill>
      </dgm:spPr>
      <dgm:t>
        <a:bodyPr/>
        <a:lstStyle/>
        <a:p>
          <a:endParaRPr lang="tr-TR" dirty="0"/>
        </a:p>
      </dgm:t>
    </dgm:pt>
    <dgm:pt modelId="{8C5EFCC6-631F-4CEF-8B9B-4317F900DE44}" type="parTrans" cxnId="{EF6AB6A1-9416-43EE-BCD6-B7230224F06F}">
      <dgm:prSet/>
      <dgm:spPr/>
      <dgm:t>
        <a:bodyPr/>
        <a:lstStyle/>
        <a:p>
          <a:endParaRPr lang="tr-TR"/>
        </a:p>
      </dgm:t>
    </dgm:pt>
    <dgm:pt modelId="{9A6C0182-6E9C-4D12-B98B-43B513C9DF0B}" type="sibTrans" cxnId="{EF6AB6A1-9416-43EE-BCD6-B7230224F06F}">
      <dgm:prSet/>
      <dgm:spPr/>
      <dgm:t>
        <a:bodyPr/>
        <a:lstStyle/>
        <a:p>
          <a:endParaRPr lang="tr-TR"/>
        </a:p>
      </dgm:t>
    </dgm:pt>
    <dgm:pt modelId="{74D40289-C6E4-4F9B-877D-B1A444101180}">
      <dgm:prSet/>
      <dgm:spPr/>
      <dgm:t>
        <a:bodyPr/>
        <a:lstStyle/>
        <a:p>
          <a:endParaRPr lang="tr-TR" dirty="0"/>
        </a:p>
      </dgm:t>
    </dgm:pt>
    <dgm:pt modelId="{0192746A-6F83-472C-9B2C-C708B5A10DE9}" type="parTrans" cxnId="{8267CBF9-3216-43BD-93F5-BF9D414DA422}">
      <dgm:prSet/>
      <dgm:spPr/>
      <dgm:t>
        <a:bodyPr/>
        <a:lstStyle/>
        <a:p>
          <a:endParaRPr lang="tr-TR"/>
        </a:p>
      </dgm:t>
    </dgm:pt>
    <dgm:pt modelId="{E5970D02-3096-468E-B5FA-A8C9F1DF88E2}" type="sibTrans" cxnId="{8267CBF9-3216-43BD-93F5-BF9D414DA422}">
      <dgm:prSet/>
      <dgm:spPr/>
      <dgm:t>
        <a:bodyPr/>
        <a:lstStyle/>
        <a:p>
          <a:endParaRPr lang="tr-TR"/>
        </a:p>
      </dgm:t>
    </dgm:pt>
    <dgm:pt modelId="{58C03E0C-D39C-46D3-AC08-BA9FB6979CBA}">
      <dgm:prSet/>
      <dgm:spPr/>
      <dgm:t>
        <a:bodyPr/>
        <a:lstStyle/>
        <a:p>
          <a:endParaRPr lang="tr-TR" dirty="0"/>
        </a:p>
      </dgm:t>
    </dgm:pt>
    <dgm:pt modelId="{6CD47D76-7039-473C-B01E-74604503FDE6}" type="parTrans" cxnId="{742E535C-95C6-42CA-BC1D-6898781A9713}">
      <dgm:prSet/>
      <dgm:spPr/>
      <dgm:t>
        <a:bodyPr/>
        <a:lstStyle/>
        <a:p>
          <a:endParaRPr lang="tr-TR"/>
        </a:p>
      </dgm:t>
    </dgm:pt>
    <dgm:pt modelId="{FE7386C3-5386-41F5-93CC-0727041E0CD1}" type="sibTrans" cxnId="{742E535C-95C6-42CA-BC1D-6898781A9713}">
      <dgm:prSet/>
      <dgm:spPr/>
      <dgm:t>
        <a:bodyPr/>
        <a:lstStyle/>
        <a:p>
          <a:endParaRPr lang="tr-TR"/>
        </a:p>
      </dgm:t>
    </dgm:pt>
    <dgm:pt modelId="{34AAE413-46CD-834D-A6DF-18227166D7C2}">
      <dgm:prSet phldrT="[Text]" custLinFactNeighborX="78011" custLinFactNeighborY="-94162"/>
      <dgm:spPr/>
      <dgm:t>
        <a:bodyPr/>
        <a:lstStyle/>
        <a:p>
          <a:endParaRPr lang="tr-TR" dirty="0"/>
        </a:p>
      </dgm:t>
    </dgm:pt>
    <dgm:pt modelId="{70C3B965-9ABE-3C46-A07D-C817FB3D4C5B}" type="parTrans" cxnId="{83515D9B-E3C5-9F45-8CC8-A001C2C32B72}">
      <dgm:prSet/>
      <dgm:spPr/>
      <dgm:t>
        <a:bodyPr/>
        <a:lstStyle/>
        <a:p>
          <a:endParaRPr lang="tr-TR"/>
        </a:p>
      </dgm:t>
    </dgm:pt>
    <dgm:pt modelId="{42CB33CE-F3E8-9A42-9264-FEA8E9593646}" type="sibTrans" cxnId="{83515D9B-E3C5-9F45-8CC8-A001C2C32B72}">
      <dgm:prSet/>
      <dgm:spPr/>
      <dgm:t>
        <a:bodyPr/>
        <a:lstStyle/>
        <a:p>
          <a:endParaRPr lang="tr-TR"/>
        </a:p>
      </dgm:t>
    </dgm:pt>
    <dgm:pt modelId="{2FCDDD3A-C348-3A4C-AA1B-7230D52F30A5}">
      <dgm:prSet phldrT="[Text]" custScaleX="33776" custScaleY="33770" custLinFactNeighborX="-57407" custLinFactNeighborY="-13567"/>
      <dgm:spPr/>
      <dgm:t>
        <a:bodyPr/>
        <a:lstStyle/>
        <a:p>
          <a:endParaRPr lang="tr-TR" dirty="0"/>
        </a:p>
      </dgm:t>
    </dgm:pt>
    <dgm:pt modelId="{86C92265-E17E-B940-AA5E-28711ADAD4C5}" type="parTrans" cxnId="{CE2A501F-0CDD-7947-B788-66505EE855F6}">
      <dgm:prSet/>
      <dgm:spPr/>
      <dgm:t>
        <a:bodyPr/>
        <a:lstStyle/>
        <a:p>
          <a:endParaRPr lang="tr-TR"/>
        </a:p>
      </dgm:t>
    </dgm:pt>
    <dgm:pt modelId="{3D5C4768-D6A0-CA44-B655-4E8702206FB7}" type="sibTrans" cxnId="{CE2A501F-0CDD-7947-B788-66505EE855F6}">
      <dgm:prSet/>
      <dgm:spPr/>
      <dgm:t>
        <a:bodyPr/>
        <a:lstStyle/>
        <a:p>
          <a:endParaRPr lang="tr-TR"/>
        </a:p>
      </dgm:t>
    </dgm:pt>
    <dgm:pt modelId="{06A108E9-2DFD-BE4A-BC38-019F10E32B90}">
      <dgm:prSet/>
      <dgm:spPr/>
      <dgm:t>
        <a:bodyPr/>
        <a:lstStyle/>
        <a:p>
          <a:endParaRPr lang="tr-TR" dirty="0"/>
        </a:p>
      </dgm:t>
    </dgm:pt>
    <dgm:pt modelId="{BF3C20AD-AFD3-FD48-A020-CB428F98961C}" type="parTrans" cxnId="{87A868F3-D843-B348-8B3A-C361AB5507BE}">
      <dgm:prSet/>
      <dgm:spPr/>
      <dgm:t>
        <a:bodyPr/>
        <a:lstStyle/>
        <a:p>
          <a:endParaRPr lang="tr-TR"/>
        </a:p>
      </dgm:t>
    </dgm:pt>
    <dgm:pt modelId="{012B7C2A-DEA5-1A49-896E-F0DF1FCF3D9E}" type="sibTrans" cxnId="{87A868F3-D843-B348-8B3A-C361AB5507BE}">
      <dgm:prSet/>
      <dgm:spPr/>
      <dgm:t>
        <a:bodyPr/>
        <a:lstStyle/>
        <a:p>
          <a:endParaRPr lang="tr-TR"/>
        </a:p>
      </dgm:t>
    </dgm:pt>
    <dgm:pt modelId="{7385D57A-F49A-4575-AA27-7012032BB74A}">
      <dgm:prSet/>
      <dgm:spPr/>
      <dgm:t>
        <a:bodyPr/>
        <a:lstStyle/>
        <a:p>
          <a:endParaRPr lang="tr-TR" dirty="0"/>
        </a:p>
      </dgm:t>
    </dgm:pt>
    <dgm:pt modelId="{3A068862-B319-4774-931E-F4AA408E292F}" type="sibTrans" cxnId="{1FA4C6B3-0550-4119-A406-4123D595EE08}">
      <dgm:prSet/>
      <dgm:spPr/>
      <dgm:t>
        <a:bodyPr/>
        <a:lstStyle/>
        <a:p>
          <a:endParaRPr lang="tr-TR"/>
        </a:p>
      </dgm:t>
    </dgm:pt>
    <dgm:pt modelId="{733B2781-8D8B-4660-BB1F-178AB706D176}" type="parTrans" cxnId="{1FA4C6B3-0550-4119-A406-4123D595EE08}">
      <dgm:prSet/>
      <dgm:spPr/>
      <dgm:t>
        <a:bodyPr/>
        <a:lstStyle/>
        <a:p>
          <a:endParaRPr lang="tr-TR"/>
        </a:p>
      </dgm:t>
    </dgm:pt>
    <dgm:pt modelId="{61B60D93-CA05-4207-A0AD-EFEEACA59C3B}">
      <dgm:prSet/>
      <dgm:spPr/>
      <dgm:t>
        <a:bodyPr/>
        <a:lstStyle/>
        <a:p>
          <a:endParaRPr lang="it-IT"/>
        </a:p>
      </dgm:t>
    </dgm:pt>
    <dgm:pt modelId="{80F53367-DDE4-40CF-8FBB-F140A7693301}" type="parTrans" cxnId="{5E0C7E50-D301-4E87-9729-43662C9E2EEA}">
      <dgm:prSet/>
      <dgm:spPr/>
      <dgm:t>
        <a:bodyPr/>
        <a:lstStyle/>
        <a:p>
          <a:endParaRPr lang="it-IT"/>
        </a:p>
      </dgm:t>
    </dgm:pt>
    <dgm:pt modelId="{4DC04862-3B12-4B75-8C56-C9EB8F5C6AC5}" type="sibTrans" cxnId="{5E0C7E50-D301-4E87-9729-43662C9E2EEA}">
      <dgm:prSet/>
      <dgm:spPr/>
      <dgm:t>
        <a:bodyPr/>
        <a:lstStyle/>
        <a:p>
          <a:endParaRPr lang="it-IT"/>
        </a:p>
      </dgm:t>
    </dgm:pt>
    <dgm:pt modelId="{310E6374-1BF8-C546-8784-5237DCF90AB6}" type="pres">
      <dgm:prSet presAssocID="{34D76D6E-C999-4F25-B18C-A2417EB21500}" presName="Name0" presStyleCnt="0">
        <dgm:presLayoutVars>
          <dgm:chMax val="1"/>
          <dgm:chPref val="1"/>
        </dgm:presLayoutVars>
      </dgm:prSet>
      <dgm:spPr/>
    </dgm:pt>
    <dgm:pt modelId="{D84D2DE7-D958-F147-9097-D127D5143E69}" type="pres">
      <dgm:prSet presAssocID="{22FC9D0D-2599-4CBF-BD95-61050741C10B}" presName="Parent" presStyleLbl="node0" presStyleIdx="0" presStyleCnt="1" custScaleX="33776" custScaleY="33770" custLinFactNeighborX="-53133" custLinFactNeighborY="-14633">
        <dgm:presLayoutVars>
          <dgm:chMax val="5"/>
          <dgm:chPref val="5"/>
        </dgm:presLayoutVars>
      </dgm:prSet>
      <dgm:spPr/>
    </dgm:pt>
    <dgm:pt modelId="{7D77EAA5-A5D6-9C47-942D-A7D9EE1106C1}" type="pres">
      <dgm:prSet presAssocID="{22FC9D0D-2599-4CBF-BD95-61050741C10B}" presName="Accent2" presStyleLbl="node1" presStyleIdx="0" presStyleCnt="19" custLinFactX="711668" custLinFactY="-200000" custLinFactNeighborX="800000" custLinFactNeighborY="-280143"/>
      <dgm:spPr>
        <a:noFill/>
      </dgm:spPr>
    </dgm:pt>
    <dgm:pt modelId="{A11A5465-CC35-0F43-9D31-3F9E2E4A63B5}" type="pres">
      <dgm:prSet presAssocID="{22FC9D0D-2599-4CBF-BD95-61050741C10B}" presName="Accent3" presStyleLbl="node1" presStyleIdx="1" presStyleCnt="19"/>
      <dgm:spPr>
        <a:noFill/>
      </dgm:spPr>
    </dgm:pt>
    <dgm:pt modelId="{80ADE42E-B7E7-D242-BED0-C02985DE70A2}" type="pres">
      <dgm:prSet presAssocID="{22FC9D0D-2599-4CBF-BD95-61050741C10B}" presName="Accent4" presStyleLbl="node1" presStyleIdx="2" presStyleCnt="19" custLinFactX="110096" custLinFactY="-156043" custLinFactNeighborX="200000" custLinFactNeighborY="-200000"/>
      <dgm:spPr>
        <a:noFill/>
      </dgm:spPr>
    </dgm:pt>
    <dgm:pt modelId="{A0F106DC-7AC9-7947-8A1E-2AF605914552}" type="pres">
      <dgm:prSet presAssocID="{22FC9D0D-2599-4CBF-BD95-61050741C10B}" presName="Accent5" presStyleLbl="node1" presStyleIdx="3" presStyleCnt="19" custLinFactY="14874" custLinFactNeighborX="17291" custLinFactNeighborY="100000"/>
      <dgm:spPr>
        <a:noFill/>
      </dgm:spPr>
    </dgm:pt>
    <dgm:pt modelId="{15DE1EC7-5604-D24B-865F-30668582D92C}" type="pres">
      <dgm:prSet presAssocID="{22FC9D0D-2599-4CBF-BD95-61050741C10B}" presName="Accent6" presStyleLbl="node1" presStyleIdx="4" presStyleCnt="19"/>
      <dgm:spPr>
        <a:noFill/>
      </dgm:spPr>
    </dgm:pt>
    <dgm:pt modelId="{78EB9BB4-158D-B34F-9571-E9F5DF99EEB5}" type="pres">
      <dgm:prSet presAssocID="{4E3EA346-8097-4C8E-9BD0-891CDABD94B9}" presName="Child1" presStyleLbl="node1" presStyleIdx="5" presStyleCnt="19" custScaleX="83076" custScaleY="83067" custLinFactNeighborX="80518" custLinFactNeighborY="-92759">
        <dgm:presLayoutVars>
          <dgm:chMax val="0"/>
          <dgm:chPref val="0"/>
        </dgm:presLayoutVars>
      </dgm:prSet>
      <dgm:spPr/>
    </dgm:pt>
    <dgm:pt modelId="{4BAD4B0D-EA60-D545-A814-AB77D7C2F4AA}" type="pres">
      <dgm:prSet presAssocID="{4E3EA346-8097-4C8E-9BD0-891CDABD94B9}" presName="Accent7" presStyleCnt="0"/>
      <dgm:spPr/>
    </dgm:pt>
    <dgm:pt modelId="{21C76618-69E2-7447-A3B0-79DA2A0A5AA4}" type="pres">
      <dgm:prSet presAssocID="{4E3EA346-8097-4C8E-9BD0-891CDABD94B9}" presName="AccentHold1" presStyleLbl="node1" presStyleIdx="6" presStyleCnt="19"/>
      <dgm:spPr>
        <a:noFill/>
      </dgm:spPr>
    </dgm:pt>
    <dgm:pt modelId="{2D17EA23-19FB-F74B-BC66-F374E983118A}" type="pres">
      <dgm:prSet presAssocID="{4E3EA346-8097-4C8E-9BD0-891CDABD94B9}" presName="Accent8" presStyleCnt="0"/>
      <dgm:spPr/>
    </dgm:pt>
    <dgm:pt modelId="{4E69819C-9DF1-1742-83C7-89092C7A3607}" type="pres">
      <dgm:prSet presAssocID="{4E3EA346-8097-4C8E-9BD0-891CDABD94B9}" presName="AccentHold2" presStyleLbl="node1" presStyleIdx="7" presStyleCnt="19" custScaleX="168017" custScaleY="167979" custLinFactNeighborX="67815" custLinFactNeighborY="-1743"/>
      <dgm:spPr>
        <a:solidFill>
          <a:schemeClr val="accent2"/>
        </a:solidFill>
      </dgm:spPr>
    </dgm:pt>
    <dgm:pt modelId="{BA45FCCF-DAE8-6044-BE56-AAF6308075D8}" type="pres">
      <dgm:prSet presAssocID="{426F01B3-0070-45B0-9933-70B8EBFA1BAD}" presName="Child2" presStyleLbl="node1" presStyleIdx="8" presStyleCnt="19" custScaleX="83076" custScaleY="83067" custLinFactNeighborX="17066" custLinFactNeighborY="40113">
        <dgm:presLayoutVars>
          <dgm:chMax val="0"/>
          <dgm:chPref val="0"/>
        </dgm:presLayoutVars>
      </dgm:prSet>
      <dgm:spPr/>
    </dgm:pt>
    <dgm:pt modelId="{FD74A1F2-3972-0345-BAA0-9D3913A6F70E}" type="pres">
      <dgm:prSet presAssocID="{426F01B3-0070-45B0-9933-70B8EBFA1BAD}" presName="Accent9" presStyleCnt="0"/>
      <dgm:spPr/>
    </dgm:pt>
    <dgm:pt modelId="{5CD2ED63-5B28-0342-BD65-91E4C72C3369}" type="pres">
      <dgm:prSet presAssocID="{426F01B3-0070-45B0-9933-70B8EBFA1BAD}" presName="AccentHold1" presStyleLbl="node1" presStyleIdx="9" presStyleCnt="19"/>
      <dgm:spPr>
        <a:noFill/>
      </dgm:spPr>
    </dgm:pt>
    <dgm:pt modelId="{E3330056-F59A-3C49-BA50-2F318496CADC}" type="pres">
      <dgm:prSet presAssocID="{426F01B3-0070-45B0-9933-70B8EBFA1BAD}" presName="Accent10" presStyleCnt="0"/>
      <dgm:spPr/>
    </dgm:pt>
    <dgm:pt modelId="{7DFF0163-5F33-8F4F-BCB2-DE83D52F6157}" type="pres">
      <dgm:prSet presAssocID="{426F01B3-0070-45B0-9933-70B8EBFA1BAD}" presName="AccentHold2" presStyleLbl="node1" presStyleIdx="10" presStyleCnt="19"/>
      <dgm:spPr>
        <a:noFill/>
      </dgm:spPr>
    </dgm:pt>
    <dgm:pt modelId="{899FF80B-E8EE-434E-AF2D-679789EEA861}" type="pres">
      <dgm:prSet presAssocID="{426F01B3-0070-45B0-9933-70B8EBFA1BAD}" presName="Accent11" presStyleCnt="0"/>
      <dgm:spPr/>
    </dgm:pt>
    <dgm:pt modelId="{0AD4D61C-5403-2E4E-A91D-C0111587E825}" type="pres">
      <dgm:prSet presAssocID="{426F01B3-0070-45B0-9933-70B8EBFA1BAD}" presName="AccentHold3" presStyleLbl="node1" presStyleIdx="11" presStyleCnt="19"/>
      <dgm:spPr>
        <a:noFill/>
      </dgm:spPr>
    </dgm:pt>
    <dgm:pt modelId="{313A2161-3B77-1C49-AA46-D481CF6A7D20}" type="pres">
      <dgm:prSet presAssocID="{86DE08AA-36C1-4E97-8D94-4883191C4DF6}" presName="Child3" presStyleLbl="node1" presStyleIdx="12" presStyleCnt="19" custScaleX="83076" custScaleY="83067" custLinFactX="-3999" custLinFactNeighborX="-100000" custLinFactNeighborY="56746">
        <dgm:presLayoutVars>
          <dgm:chMax val="0"/>
          <dgm:chPref val="0"/>
        </dgm:presLayoutVars>
      </dgm:prSet>
      <dgm:spPr/>
    </dgm:pt>
    <dgm:pt modelId="{206E2CDB-50E9-ED48-8E28-5DE3CFB62995}" type="pres">
      <dgm:prSet presAssocID="{86DE08AA-36C1-4E97-8D94-4883191C4DF6}" presName="Accent12" presStyleCnt="0"/>
      <dgm:spPr/>
    </dgm:pt>
    <dgm:pt modelId="{FBC0E5F8-AF73-7D49-82D0-5309B2E0AECF}" type="pres">
      <dgm:prSet presAssocID="{86DE08AA-36C1-4E97-8D94-4883191C4DF6}" presName="AccentHold1" presStyleLbl="node1" presStyleIdx="13" presStyleCnt="19"/>
      <dgm:spPr/>
    </dgm:pt>
    <dgm:pt modelId="{2DC21BAF-3FB2-744A-8A96-2B522E93EE7E}" type="pres">
      <dgm:prSet presAssocID="{38AC7515-B7BC-43C0-8B7C-B3B488894DA9}" presName="Child4" presStyleLbl="node1" presStyleIdx="14" presStyleCnt="19" custScaleX="83076" custScaleY="83067" custLinFactNeighborX="80427" custLinFactNeighborY="-8487">
        <dgm:presLayoutVars>
          <dgm:chMax val="0"/>
          <dgm:chPref val="0"/>
        </dgm:presLayoutVars>
      </dgm:prSet>
      <dgm:spPr/>
    </dgm:pt>
    <dgm:pt modelId="{F3A90D73-05E5-6D45-A518-BDB02B7312EA}" type="pres">
      <dgm:prSet presAssocID="{38AC7515-B7BC-43C0-8B7C-B3B488894DA9}" presName="Accent13" presStyleCnt="0"/>
      <dgm:spPr/>
    </dgm:pt>
    <dgm:pt modelId="{5BC765F7-6845-1E4A-B15D-E5D81CC830F1}" type="pres">
      <dgm:prSet presAssocID="{38AC7515-B7BC-43C0-8B7C-B3B488894DA9}" presName="AccentHold1" presStyleLbl="node1" presStyleIdx="15" presStyleCnt="19"/>
      <dgm:spPr>
        <a:noFill/>
      </dgm:spPr>
    </dgm:pt>
    <dgm:pt modelId="{893923E5-314B-FD44-B428-0DA42DA8EEB4}" type="pres">
      <dgm:prSet presAssocID="{C0F931BC-A829-4818-AE07-DE6AA1A47A07}" presName="Child5" presStyleLbl="node1" presStyleIdx="16" presStyleCnt="19" custScaleX="83076" custScaleY="83067" custLinFactNeighborX="-8768" custLinFactNeighborY="-540">
        <dgm:presLayoutVars>
          <dgm:chMax val="0"/>
          <dgm:chPref val="0"/>
        </dgm:presLayoutVars>
      </dgm:prSet>
      <dgm:spPr/>
    </dgm:pt>
    <dgm:pt modelId="{522A814E-65AB-8644-A983-FBCEDBD7718C}" type="pres">
      <dgm:prSet presAssocID="{C0F931BC-A829-4818-AE07-DE6AA1A47A07}" presName="Accent15" presStyleCnt="0"/>
      <dgm:spPr/>
    </dgm:pt>
    <dgm:pt modelId="{548DFD3F-BD8B-3C48-B8CF-3A6ACA563B21}" type="pres">
      <dgm:prSet presAssocID="{C0F931BC-A829-4818-AE07-DE6AA1A47A07}" presName="AccentHold2" presStyleLbl="node1" presStyleIdx="17" presStyleCnt="19"/>
      <dgm:spPr>
        <a:noFill/>
      </dgm:spPr>
    </dgm:pt>
    <dgm:pt modelId="{EB66D3AA-DC3E-E64E-9D01-4852416CA2C6}" type="pres">
      <dgm:prSet presAssocID="{C0F931BC-A829-4818-AE07-DE6AA1A47A07}" presName="Accent16" presStyleCnt="0"/>
      <dgm:spPr/>
    </dgm:pt>
    <dgm:pt modelId="{0FDA80B5-F185-6545-9CAA-F6DBC4EA0B72}" type="pres">
      <dgm:prSet presAssocID="{C0F931BC-A829-4818-AE07-DE6AA1A47A07}" presName="AccentHold3" presStyleLbl="node1" presStyleIdx="18" presStyleCnt="19"/>
      <dgm:spPr>
        <a:noFill/>
      </dgm:spPr>
    </dgm:pt>
  </dgm:ptLst>
  <dgm:cxnLst>
    <dgm:cxn modelId="{46E2FD0C-B1F1-48FE-A7E6-6798B7D426BE}" srcId="{22FC9D0D-2599-4CBF-BD95-61050741C10B}" destId="{86DE08AA-36C1-4E97-8D94-4883191C4DF6}" srcOrd="2" destOrd="0" parTransId="{2A52DCE0-60C0-4B57-920C-682BB061950E}" sibTransId="{3236BE95-35E0-48E1-BDBD-865F9ECBBB79}"/>
    <dgm:cxn modelId="{CE2A501F-0CDD-7947-B788-66505EE855F6}" srcId="{34D76D6E-C999-4F25-B18C-A2417EB21500}" destId="{2FCDDD3A-C348-3A4C-AA1B-7230D52F30A5}" srcOrd="4" destOrd="0" parTransId="{86C92265-E17E-B940-AA5E-28711ADAD4C5}" sibTransId="{3D5C4768-D6A0-CA44-B655-4E8702206FB7}"/>
    <dgm:cxn modelId="{677F9420-29AD-0046-B526-A39A24412C49}" type="presOf" srcId="{22FC9D0D-2599-4CBF-BD95-61050741C10B}" destId="{D84D2DE7-D958-F147-9097-D127D5143E69}" srcOrd="0" destOrd="0" presId="urn:microsoft.com/office/officeart/2009/3/layout/CircleRelationship"/>
    <dgm:cxn modelId="{240E9622-878F-4A8E-AA1B-12238FC38833}" srcId="{22FC9D0D-2599-4CBF-BD95-61050741C10B}" destId="{38AC7515-B7BC-43C0-8B7C-B3B488894DA9}" srcOrd="3" destOrd="0" parTransId="{6D575435-8B7F-466D-941A-97C9C77F77D7}" sibTransId="{0FC4FB8A-87EE-4C7C-95D4-8162B4AB0D01}"/>
    <dgm:cxn modelId="{6C406E2E-2305-4912-AE65-0800BBC5BC40}" srcId="{22FC9D0D-2599-4CBF-BD95-61050741C10B}" destId="{4E3EA346-8097-4C8E-9BD0-891CDABD94B9}" srcOrd="0" destOrd="0" parTransId="{67F936DC-F32A-4BFB-A878-C108590C3BFA}" sibTransId="{3FFC61FA-B523-4C48-8E00-305699959F2F}"/>
    <dgm:cxn modelId="{1855CA33-F23E-134D-AA83-0136ECADE6CD}" type="presOf" srcId="{38AC7515-B7BC-43C0-8B7C-B3B488894DA9}" destId="{2DC21BAF-3FB2-744A-8A96-2B522E93EE7E}" srcOrd="0" destOrd="0" presId="urn:microsoft.com/office/officeart/2009/3/layout/CircleRelationship"/>
    <dgm:cxn modelId="{5E0C7E50-D301-4E87-9729-43662C9E2EEA}" srcId="{34D76D6E-C999-4F25-B18C-A2417EB21500}" destId="{61B60D93-CA05-4207-A0AD-EFEEACA59C3B}" srcOrd="6" destOrd="0" parTransId="{80F53367-DDE4-40CF-8FBB-F140A7693301}" sibTransId="{4DC04862-3B12-4B75-8C56-C9EB8F5C6AC5}"/>
    <dgm:cxn modelId="{75917E57-519C-EB42-8076-20704F0C8A5E}" type="presOf" srcId="{426F01B3-0070-45B0-9933-70B8EBFA1BAD}" destId="{BA45FCCF-DAE8-6044-BE56-AAF6308075D8}" srcOrd="0" destOrd="0" presId="urn:microsoft.com/office/officeart/2009/3/layout/CircleRelationship"/>
    <dgm:cxn modelId="{742E535C-95C6-42CA-BC1D-6898781A9713}" srcId="{34D76D6E-C999-4F25-B18C-A2417EB21500}" destId="{58C03E0C-D39C-46D3-AC08-BA9FB6979CBA}" srcOrd="2" destOrd="0" parTransId="{6CD47D76-7039-473C-B01E-74604503FDE6}" sibTransId="{FE7386C3-5386-41F5-93CC-0727041E0CD1}"/>
    <dgm:cxn modelId="{D1D5D35D-B7ED-4698-A4CC-C7E357389518}" srcId="{7385D57A-F49A-4575-AA27-7012032BB74A}" destId="{3B0A8B21-B56D-402C-859A-5FF5C51FCAE8}" srcOrd="3" destOrd="0" parTransId="{6417D77B-81F6-4A58-AB52-CEBA4BD30C7B}" sibTransId="{4AF488B2-E2A2-46BF-8582-8803BDE34433}"/>
    <dgm:cxn modelId="{2C0FD66B-9F35-4FF7-86FA-4ABA6B332411}" srcId="{34D76D6E-C999-4F25-B18C-A2417EB21500}" destId="{22FC9D0D-2599-4CBF-BD95-61050741C10B}" srcOrd="0" destOrd="0" parTransId="{2C51AA56-BE3E-4A42-B33C-B0AAD2D11141}" sibTransId="{183133B0-8C97-4974-B7E4-632B16A10C4A}"/>
    <dgm:cxn modelId="{9E844E7C-8FFD-4361-BA15-7F9621432071}" srcId="{7385D57A-F49A-4575-AA27-7012032BB74A}" destId="{905077AD-DB35-47BD-AEFB-80F86E8E543C}" srcOrd="1" destOrd="0" parTransId="{B0A3D4D9-48F6-4151-91F1-EB3954CE0D36}" sibTransId="{E28716C9-FE5F-459C-B5F8-4223A2664C32}"/>
    <dgm:cxn modelId="{8F21468A-EF07-4D2F-B597-0B88A5FFB756}" srcId="{22FC9D0D-2599-4CBF-BD95-61050741C10B}" destId="{C0F931BC-A829-4818-AE07-DE6AA1A47A07}" srcOrd="4" destOrd="0" parTransId="{6797B9CC-E3DF-4D9A-950F-334C2B0281A8}" sibTransId="{2EE8BE9B-2A7A-414D-B342-381272C923AC}"/>
    <dgm:cxn modelId="{77BE278B-2ADF-2B4C-A615-471CDAE310B0}" type="presOf" srcId="{34D76D6E-C999-4F25-B18C-A2417EB21500}" destId="{310E6374-1BF8-C546-8784-5237DCF90AB6}" srcOrd="0" destOrd="0" presId="urn:microsoft.com/office/officeart/2009/3/layout/CircleRelationship"/>
    <dgm:cxn modelId="{83515D9B-E3C5-9F45-8CC8-A001C2C32B72}" srcId="{34D76D6E-C999-4F25-B18C-A2417EB21500}" destId="{34AAE413-46CD-834D-A6DF-18227166D7C2}" srcOrd="3" destOrd="0" parTransId="{70C3B965-9ABE-3C46-A07D-C817FB3D4C5B}" sibTransId="{42CB33CE-F3E8-9A42-9264-FEA8E9593646}"/>
    <dgm:cxn modelId="{EF6AB6A1-9416-43EE-BCD6-B7230224F06F}" srcId="{22FC9D0D-2599-4CBF-BD95-61050741C10B}" destId="{426F01B3-0070-45B0-9933-70B8EBFA1BAD}" srcOrd="1" destOrd="0" parTransId="{8C5EFCC6-631F-4CEF-8B9B-4317F900DE44}" sibTransId="{9A6C0182-6E9C-4D12-B98B-43B513C9DF0B}"/>
    <dgm:cxn modelId="{A6A320A2-49EA-4C81-9C8D-FE86378F63FC}" srcId="{7385D57A-F49A-4575-AA27-7012032BB74A}" destId="{04A5D9E3-6989-4F99-AB85-29EC417CE8AB}" srcOrd="2" destOrd="0" parTransId="{25045CA4-87A2-4FC9-AD02-482EBDE17E7D}" sibTransId="{91C387E9-A839-43D6-B5B1-A0FF3CF34D56}"/>
    <dgm:cxn modelId="{C46834B2-08AC-7A45-9049-F21D6274EDB7}" type="presOf" srcId="{C0F931BC-A829-4818-AE07-DE6AA1A47A07}" destId="{893923E5-314B-FD44-B428-0DA42DA8EEB4}" srcOrd="0" destOrd="0" presId="urn:microsoft.com/office/officeart/2009/3/layout/CircleRelationship"/>
    <dgm:cxn modelId="{1FA4C6B3-0550-4119-A406-4123D595EE08}" srcId="{34D76D6E-C999-4F25-B18C-A2417EB21500}" destId="{7385D57A-F49A-4575-AA27-7012032BB74A}" srcOrd="1" destOrd="0" parTransId="{733B2781-8D8B-4660-BB1F-178AB706D176}" sibTransId="{3A068862-B319-4774-931E-F4AA408E292F}"/>
    <dgm:cxn modelId="{DCAD63BA-1C40-4A41-9032-C4580586C433}" type="presOf" srcId="{86DE08AA-36C1-4E97-8D94-4883191C4DF6}" destId="{313A2161-3B77-1C49-AA46-D481CF6A7D20}" srcOrd="0" destOrd="0" presId="urn:microsoft.com/office/officeart/2009/3/layout/CircleRelationship"/>
    <dgm:cxn modelId="{D55B93E4-C97A-9E44-B2B8-E6A3E21105E2}" type="presOf" srcId="{4E3EA346-8097-4C8E-9BD0-891CDABD94B9}" destId="{78EB9BB4-158D-B34F-9571-E9F5DF99EEB5}" srcOrd="0" destOrd="0" presId="urn:microsoft.com/office/officeart/2009/3/layout/CircleRelationship"/>
    <dgm:cxn modelId="{87A868F3-D843-B348-8B3A-C361AB5507BE}" srcId="{34D76D6E-C999-4F25-B18C-A2417EB21500}" destId="{06A108E9-2DFD-BE4A-BC38-019F10E32B90}" srcOrd="5" destOrd="0" parTransId="{BF3C20AD-AFD3-FD48-A020-CB428F98961C}" sibTransId="{012B7C2A-DEA5-1A49-896E-F0DF1FCF3D9E}"/>
    <dgm:cxn modelId="{8267CBF9-3216-43BD-93F5-BF9D414DA422}" srcId="{7385D57A-F49A-4575-AA27-7012032BB74A}" destId="{74D40289-C6E4-4F9B-877D-B1A444101180}" srcOrd="0" destOrd="0" parTransId="{0192746A-6F83-472C-9B2C-C708B5A10DE9}" sibTransId="{E5970D02-3096-468E-B5FA-A8C9F1DF88E2}"/>
    <dgm:cxn modelId="{0A9A34D6-F817-6C40-9005-AF244898A55A}" type="presParOf" srcId="{310E6374-1BF8-C546-8784-5237DCF90AB6}" destId="{D84D2DE7-D958-F147-9097-D127D5143E69}" srcOrd="0" destOrd="0" presId="urn:microsoft.com/office/officeart/2009/3/layout/CircleRelationship"/>
    <dgm:cxn modelId="{A8BD03CD-E7CF-064D-BD68-1A4B1ADAA915}" type="presParOf" srcId="{310E6374-1BF8-C546-8784-5237DCF90AB6}" destId="{7D77EAA5-A5D6-9C47-942D-A7D9EE1106C1}" srcOrd="1" destOrd="0" presId="urn:microsoft.com/office/officeart/2009/3/layout/CircleRelationship"/>
    <dgm:cxn modelId="{160A69CE-1482-E043-8FB1-0BACFA8CE68A}" type="presParOf" srcId="{310E6374-1BF8-C546-8784-5237DCF90AB6}" destId="{A11A5465-CC35-0F43-9D31-3F9E2E4A63B5}" srcOrd="2" destOrd="0" presId="urn:microsoft.com/office/officeart/2009/3/layout/CircleRelationship"/>
    <dgm:cxn modelId="{9FE6FAEE-3679-404D-B09C-67EFBB29759F}" type="presParOf" srcId="{310E6374-1BF8-C546-8784-5237DCF90AB6}" destId="{80ADE42E-B7E7-D242-BED0-C02985DE70A2}" srcOrd="3" destOrd="0" presId="urn:microsoft.com/office/officeart/2009/3/layout/CircleRelationship"/>
    <dgm:cxn modelId="{F59AF311-B67E-424B-920C-9D82D911B27A}" type="presParOf" srcId="{310E6374-1BF8-C546-8784-5237DCF90AB6}" destId="{A0F106DC-7AC9-7947-8A1E-2AF605914552}" srcOrd="4" destOrd="0" presId="urn:microsoft.com/office/officeart/2009/3/layout/CircleRelationship"/>
    <dgm:cxn modelId="{99CA8461-7205-284C-98BE-DCAD3CA56F9C}" type="presParOf" srcId="{310E6374-1BF8-C546-8784-5237DCF90AB6}" destId="{15DE1EC7-5604-D24B-865F-30668582D92C}" srcOrd="5" destOrd="0" presId="urn:microsoft.com/office/officeart/2009/3/layout/CircleRelationship"/>
    <dgm:cxn modelId="{2F637B63-42AF-EB4E-AB65-6B515A3133DE}" type="presParOf" srcId="{310E6374-1BF8-C546-8784-5237DCF90AB6}" destId="{78EB9BB4-158D-B34F-9571-E9F5DF99EEB5}" srcOrd="6" destOrd="0" presId="urn:microsoft.com/office/officeart/2009/3/layout/CircleRelationship"/>
    <dgm:cxn modelId="{FAD7E7C5-3E08-7543-A921-B1F83BB7575B}" type="presParOf" srcId="{310E6374-1BF8-C546-8784-5237DCF90AB6}" destId="{4BAD4B0D-EA60-D545-A814-AB77D7C2F4AA}" srcOrd="7" destOrd="0" presId="urn:microsoft.com/office/officeart/2009/3/layout/CircleRelationship"/>
    <dgm:cxn modelId="{2A8FF3B8-B20B-524C-85BF-62791391F994}" type="presParOf" srcId="{4BAD4B0D-EA60-D545-A814-AB77D7C2F4AA}" destId="{21C76618-69E2-7447-A3B0-79DA2A0A5AA4}" srcOrd="0" destOrd="0" presId="urn:microsoft.com/office/officeart/2009/3/layout/CircleRelationship"/>
    <dgm:cxn modelId="{217BB10E-B270-804B-9A9E-5F823781F15A}" type="presParOf" srcId="{310E6374-1BF8-C546-8784-5237DCF90AB6}" destId="{2D17EA23-19FB-F74B-BC66-F374E983118A}" srcOrd="8" destOrd="0" presId="urn:microsoft.com/office/officeart/2009/3/layout/CircleRelationship"/>
    <dgm:cxn modelId="{7903DB80-E67B-4A47-BBED-B9904D38A5CC}" type="presParOf" srcId="{2D17EA23-19FB-F74B-BC66-F374E983118A}" destId="{4E69819C-9DF1-1742-83C7-89092C7A3607}" srcOrd="0" destOrd="0" presId="urn:microsoft.com/office/officeart/2009/3/layout/CircleRelationship"/>
    <dgm:cxn modelId="{5C1AC28D-3EAC-6440-9B1A-956F7E9C4049}" type="presParOf" srcId="{310E6374-1BF8-C546-8784-5237DCF90AB6}" destId="{BA45FCCF-DAE8-6044-BE56-AAF6308075D8}" srcOrd="9" destOrd="0" presId="urn:microsoft.com/office/officeart/2009/3/layout/CircleRelationship"/>
    <dgm:cxn modelId="{486F53B6-929C-014C-849F-5CFC3DDAA4B8}" type="presParOf" srcId="{310E6374-1BF8-C546-8784-5237DCF90AB6}" destId="{FD74A1F2-3972-0345-BAA0-9D3913A6F70E}" srcOrd="10" destOrd="0" presId="urn:microsoft.com/office/officeart/2009/3/layout/CircleRelationship"/>
    <dgm:cxn modelId="{F458B812-574B-C540-8193-C0C5AD8392B6}" type="presParOf" srcId="{FD74A1F2-3972-0345-BAA0-9D3913A6F70E}" destId="{5CD2ED63-5B28-0342-BD65-91E4C72C3369}" srcOrd="0" destOrd="0" presId="urn:microsoft.com/office/officeart/2009/3/layout/CircleRelationship"/>
    <dgm:cxn modelId="{6BB64556-F46D-ED4C-88EF-0A1CD07B7344}" type="presParOf" srcId="{310E6374-1BF8-C546-8784-5237DCF90AB6}" destId="{E3330056-F59A-3C49-BA50-2F318496CADC}" srcOrd="11" destOrd="0" presId="urn:microsoft.com/office/officeart/2009/3/layout/CircleRelationship"/>
    <dgm:cxn modelId="{D264B1D7-2A53-EE42-9B5F-F898D3950F0F}" type="presParOf" srcId="{E3330056-F59A-3C49-BA50-2F318496CADC}" destId="{7DFF0163-5F33-8F4F-BCB2-DE83D52F6157}" srcOrd="0" destOrd="0" presId="urn:microsoft.com/office/officeart/2009/3/layout/CircleRelationship"/>
    <dgm:cxn modelId="{B7749455-A1ED-674C-B4CD-94BC23C51DE0}" type="presParOf" srcId="{310E6374-1BF8-C546-8784-5237DCF90AB6}" destId="{899FF80B-E8EE-434E-AF2D-679789EEA861}" srcOrd="12" destOrd="0" presId="urn:microsoft.com/office/officeart/2009/3/layout/CircleRelationship"/>
    <dgm:cxn modelId="{CE933318-779D-C84E-9689-E77C75084275}" type="presParOf" srcId="{899FF80B-E8EE-434E-AF2D-679789EEA861}" destId="{0AD4D61C-5403-2E4E-A91D-C0111587E825}" srcOrd="0" destOrd="0" presId="urn:microsoft.com/office/officeart/2009/3/layout/CircleRelationship"/>
    <dgm:cxn modelId="{15462623-D131-E248-806B-60AC6282955A}" type="presParOf" srcId="{310E6374-1BF8-C546-8784-5237DCF90AB6}" destId="{313A2161-3B77-1C49-AA46-D481CF6A7D20}" srcOrd="13" destOrd="0" presId="urn:microsoft.com/office/officeart/2009/3/layout/CircleRelationship"/>
    <dgm:cxn modelId="{D408DD73-E239-0844-9367-9AD4868A0EBF}" type="presParOf" srcId="{310E6374-1BF8-C546-8784-5237DCF90AB6}" destId="{206E2CDB-50E9-ED48-8E28-5DE3CFB62995}" srcOrd="14" destOrd="0" presId="urn:microsoft.com/office/officeart/2009/3/layout/CircleRelationship"/>
    <dgm:cxn modelId="{AE14178B-35F6-F945-B29E-7A56DF08409B}" type="presParOf" srcId="{206E2CDB-50E9-ED48-8E28-5DE3CFB62995}" destId="{FBC0E5F8-AF73-7D49-82D0-5309B2E0AECF}" srcOrd="0" destOrd="0" presId="urn:microsoft.com/office/officeart/2009/3/layout/CircleRelationship"/>
    <dgm:cxn modelId="{AC545CC8-1E38-5D4E-BDDD-25C5FA912AB1}" type="presParOf" srcId="{310E6374-1BF8-C546-8784-5237DCF90AB6}" destId="{2DC21BAF-3FB2-744A-8A96-2B522E93EE7E}" srcOrd="15" destOrd="0" presId="urn:microsoft.com/office/officeart/2009/3/layout/CircleRelationship"/>
    <dgm:cxn modelId="{64B4FA20-38E4-8040-9160-929623385D77}" type="presParOf" srcId="{310E6374-1BF8-C546-8784-5237DCF90AB6}" destId="{F3A90D73-05E5-6D45-A518-BDB02B7312EA}" srcOrd="16" destOrd="0" presId="urn:microsoft.com/office/officeart/2009/3/layout/CircleRelationship"/>
    <dgm:cxn modelId="{7FD84146-D719-4A46-9A20-6FCF380EA667}" type="presParOf" srcId="{F3A90D73-05E5-6D45-A518-BDB02B7312EA}" destId="{5BC765F7-6845-1E4A-B15D-E5D81CC830F1}" srcOrd="0" destOrd="0" presId="urn:microsoft.com/office/officeart/2009/3/layout/CircleRelationship"/>
    <dgm:cxn modelId="{95D33E26-5C8B-6646-A409-1CF8D92DB08A}" type="presParOf" srcId="{310E6374-1BF8-C546-8784-5237DCF90AB6}" destId="{893923E5-314B-FD44-B428-0DA42DA8EEB4}" srcOrd="17" destOrd="0" presId="urn:microsoft.com/office/officeart/2009/3/layout/CircleRelationship"/>
    <dgm:cxn modelId="{27A61AA6-FC02-934D-B6FD-42A041BC6BC2}" type="presParOf" srcId="{310E6374-1BF8-C546-8784-5237DCF90AB6}" destId="{522A814E-65AB-8644-A983-FBCEDBD7718C}" srcOrd="18" destOrd="0" presId="urn:microsoft.com/office/officeart/2009/3/layout/CircleRelationship"/>
    <dgm:cxn modelId="{92D1D7AD-BBC5-CA4A-9479-4549AB98F00B}" type="presParOf" srcId="{522A814E-65AB-8644-A983-FBCEDBD7718C}" destId="{548DFD3F-BD8B-3C48-B8CF-3A6ACA563B21}" srcOrd="0" destOrd="0" presId="urn:microsoft.com/office/officeart/2009/3/layout/CircleRelationship"/>
    <dgm:cxn modelId="{3F87FB51-B12F-C245-8613-9F8C82D81CF3}" type="presParOf" srcId="{310E6374-1BF8-C546-8784-5237DCF90AB6}" destId="{EB66D3AA-DC3E-E64E-9D01-4852416CA2C6}" srcOrd="19" destOrd="0" presId="urn:microsoft.com/office/officeart/2009/3/layout/CircleRelationship"/>
    <dgm:cxn modelId="{D1AB30E1-E9EE-7D4A-97C3-D0B60609D1A1}" type="presParOf" srcId="{EB66D3AA-DC3E-E64E-9D01-4852416CA2C6}" destId="{0FDA80B5-F185-6545-9CAA-F6DBC4EA0B72}" srcOrd="0" destOrd="0" presId="urn:microsoft.com/office/officeart/2009/3/layout/CircleRelationship"/>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3C9D67B-E5DB-4149-93EF-2D9D65DEFE89}" type="doc">
      <dgm:prSet loTypeId="urn:microsoft.com/office/officeart/2005/8/layout/gear1" loCatId="relationship" qsTypeId="urn:microsoft.com/office/officeart/2005/8/quickstyle/simple2" qsCatId="simple" csTypeId="urn:microsoft.com/office/officeart/2005/8/colors/accent5_4" csCatId="accent5" phldr="1"/>
      <dgm:spPr/>
    </dgm:pt>
    <dgm:pt modelId="{8D1DAB24-647E-4348-B382-F13477D6E10C}">
      <dgm:prSet phldrT="[Text]" custT="1"/>
      <dgm:spPr/>
      <dgm:t>
        <a:bodyPr/>
        <a:lstStyle/>
        <a:p>
          <a:r>
            <a:rPr lang="tr-TR" sz="1200" b="1" dirty="0"/>
            <a:t>Academia</a:t>
          </a:r>
          <a:endParaRPr lang="en-US" sz="1200" b="1" dirty="0"/>
        </a:p>
      </dgm:t>
    </dgm:pt>
    <dgm:pt modelId="{E696C2EF-971B-4B99-80BF-7F4853BCA6C7}" type="parTrans" cxnId="{C7D07C14-FDF0-47C2-934D-52CCEDD65695}">
      <dgm:prSet/>
      <dgm:spPr/>
      <dgm:t>
        <a:bodyPr/>
        <a:lstStyle/>
        <a:p>
          <a:endParaRPr lang="en-US" sz="2800"/>
        </a:p>
      </dgm:t>
    </dgm:pt>
    <dgm:pt modelId="{F3633BCA-4FBE-46D8-A8F6-48FF8DC67181}" type="sibTrans" cxnId="{C7D07C14-FDF0-47C2-934D-52CCEDD65695}">
      <dgm:prSet/>
      <dgm:spPr/>
      <dgm:t>
        <a:bodyPr/>
        <a:lstStyle/>
        <a:p>
          <a:endParaRPr lang="en-US" sz="2800"/>
        </a:p>
      </dgm:t>
    </dgm:pt>
    <dgm:pt modelId="{C402CED6-0FE5-4402-96F6-D24F24B0574F}">
      <dgm:prSet phldrT="[Text]" custT="1"/>
      <dgm:spPr/>
      <dgm:t>
        <a:bodyPr/>
        <a:lstStyle/>
        <a:p>
          <a:r>
            <a:rPr lang="tr-TR" sz="1200" b="1" dirty="0" err="1">
              <a:solidFill>
                <a:schemeClr val="tx1"/>
              </a:solidFill>
            </a:rPr>
            <a:t>Industria</a:t>
          </a:r>
          <a:endParaRPr lang="en-US" sz="1200" b="1" dirty="0">
            <a:solidFill>
              <a:schemeClr val="tx1"/>
            </a:solidFill>
          </a:endParaRPr>
        </a:p>
      </dgm:t>
    </dgm:pt>
    <dgm:pt modelId="{74B26FC4-1E53-4090-AB35-693EE4D516C4}" type="parTrans" cxnId="{B640D8D4-552B-4551-B139-D61B17099238}">
      <dgm:prSet/>
      <dgm:spPr/>
      <dgm:t>
        <a:bodyPr/>
        <a:lstStyle/>
        <a:p>
          <a:endParaRPr lang="en-US" sz="2800"/>
        </a:p>
      </dgm:t>
    </dgm:pt>
    <dgm:pt modelId="{729B7EA6-8580-43E5-9154-0F945039E32E}" type="sibTrans" cxnId="{B640D8D4-552B-4551-B139-D61B17099238}">
      <dgm:prSet/>
      <dgm:spPr/>
      <dgm:t>
        <a:bodyPr/>
        <a:lstStyle/>
        <a:p>
          <a:endParaRPr lang="en-US" sz="2800"/>
        </a:p>
      </dgm:t>
    </dgm:pt>
    <dgm:pt modelId="{5FECE30F-3DF9-48EB-AFA3-5E89DB821312}" type="pres">
      <dgm:prSet presAssocID="{53C9D67B-E5DB-4149-93EF-2D9D65DEFE89}" presName="composite" presStyleCnt="0">
        <dgm:presLayoutVars>
          <dgm:chMax val="3"/>
          <dgm:animLvl val="lvl"/>
          <dgm:resizeHandles val="exact"/>
        </dgm:presLayoutVars>
      </dgm:prSet>
      <dgm:spPr/>
    </dgm:pt>
    <dgm:pt modelId="{D2C11FFA-F7A8-4494-80AA-B6E19C7FF925}" type="pres">
      <dgm:prSet presAssocID="{8D1DAB24-647E-4348-B382-F13477D6E10C}" presName="gear1" presStyleLbl="node1" presStyleIdx="0" presStyleCnt="2" custLinFactNeighborX="19319" custLinFactNeighborY="11694">
        <dgm:presLayoutVars>
          <dgm:chMax val="1"/>
          <dgm:bulletEnabled val="1"/>
        </dgm:presLayoutVars>
      </dgm:prSet>
      <dgm:spPr/>
    </dgm:pt>
    <dgm:pt modelId="{51AADD61-CEC7-4F4F-8CD3-B56AF94E2BF2}" type="pres">
      <dgm:prSet presAssocID="{8D1DAB24-647E-4348-B382-F13477D6E10C}" presName="gear1srcNode" presStyleLbl="node1" presStyleIdx="0" presStyleCnt="2"/>
      <dgm:spPr/>
    </dgm:pt>
    <dgm:pt modelId="{EDACA070-7387-4B47-936A-39E1E874FE9A}" type="pres">
      <dgm:prSet presAssocID="{8D1DAB24-647E-4348-B382-F13477D6E10C}" presName="gear1dstNode" presStyleLbl="node1" presStyleIdx="0" presStyleCnt="2"/>
      <dgm:spPr/>
    </dgm:pt>
    <dgm:pt modelId="{A5D4F173-C9A1-4708-90A3-855F860A465C}" type="pres">
      <dgm:prSet presAssocID="{C402CED6-0FE5-4402-96F6-D24F24B0574F}" presName="gear2" presStyleLbl="node1" presStyleIdx="1" presStyleCnt="2" custScaleX="165134" custScaleY="147033" custLinFactNeighborX="15233" custLinFactNeighborY="4286">
        <dgm:presLayoutVars>
          <dgm:chMax val="1"/>
          <dgm:bulletEnabled val="1"/>
        </dgm:presLayoutVars>
      </dgm:prSet>
      <dgm:spPr/>
    </dgm:pt>
    <dgm:pt modelId="{4C69BC37-315C-4FF0-834C-876D9AAD6CF2}" type="pres">
      <dgm:prSet presAssocID="{C402CED6-0FE5-4402-96F6-D24F24B0574F}" presName="gear2srcNode" presStyleLbl="node1" presStyleIdx="1" presStyleCnt="2"/>
      <dgm:spPr/>
    </dgm:pt>
    <dgm:pt modelId="{773BE85C-40FA-4C07-9937-4B65B244C802}" type="pres">
      <dgm:prSet presAssocID="{C402CED6-0FE5-4402-96F6-D24F24B0574F}" presName="gear2dstNode" presStyleLbl="node1" presStyleIdx="1" presStyleCnt="2"/>
      <dgm:spPr/>
    </dgm:pt>
    <dgm:pt modelId="{F7A65CBB-4549-4703-8BE7-CFE03B446D61}" type="pres">
      <dgm:prSet presAssocID="{F3633BCA-4FBE-46D8-A8F6-48FF8DC67181}" presName="connector1" presStyleLbl="sibTrans2D1" presStyleIdx="0" presStyleCnt="2" custLinFactNeighborX="15707" custLinFactNeighborY="9507"/>
      <dgm:spPr/>
    </dgm:pt>
    <dgm:pt modelId="{B74F0A21-61E0-4E55-B7C1-B7E44288D35E}" type="pres">
      <dgm:prSet presAssocID="{729B7EA6-8580-43E5-9154-0F945039E32E}" presName="connector2" presStyleLbl="sibTrans2D1" presStyleIdx="1" presStyleCnt="2" custLinFactNeighborX="-6834" custLinFactNeighborY="-16967"/>
      <dgm:spPr/>
    </dgm:pt>
  </dgm:ptLst>
  <dgm:cxnLst>
    <dgm:cxn modelId="{772CC100-8FD8-D143-A94E-2E2C1689FD2E}" type="presOf" srcId="{C402CED6-0FE5-4402-96F6-D24F24B0574F}" destId="{4C69BC37-315C-4FF0-834C-876D9AAD6CF2}" srcOrd="1" destOrd="0" presId="urn:microsoft.com/office/officeart/2005/8/layout/gear1"/>
    <dgm:cxn modelId="{EC237F03-D4C9-394E-A7AF-C2271AC2DC2A}" type="presOf" srcId="{8D1DAB24-647E-4348-B382-F13477D6E10C}" destId="{51AADD61-CEC7-4F4F-8CD3-B56AF94E2BF2}" srcOrd="1" destOrd="0" presId="urn:microsoft.com/office/officeart/2005/8/layout/gear1"/>
    <dgm:cxn modelId="{C7D07C14-FDF0-47C2-934D-52CCEDD65695}" srcId="{53C9D67B-E5DB-4149-93EF-2D9D65DEFE89}" destId="{8D1DAB24-647E-4348-B382-F13477D6E10C}" srcOrd="0" destOrd="0" parTransId="{E696C2EF-971B-4B99-80BF-7F4853BCA6C7}" sibTransId="{F3633BCA-4FBE-46D8-A8F6-48FF8DC67181}"/>
    <dgm:cxn modelId="{3E09BA19-1945-3F4F-8CAC-943E5FCECA74}" type="presOf" srcId="{729B7EA6-8580-43E5-9154-0F945039E32E}" destId="{B74F0A21-61E0-4E55-B7C1-B7E44288D35E}" srcOrd="0" destOrd="0" presId="urn:microsoft.com/office/officeart/2005/8/layout/gear1"/>
    <dgm:cxn modelId="{15C22C22-275C-634D-98BF-5229768BD4BA}" type="presOf" srcId="{8D1DAB24-647E-4348-B382-F13477D6E10C}" destId="{D2C11FFA-F7A8-4494-80AA-B6E19C7FF925}" srcOrd="0" destOrd="0" presId="urn:microsoft.com/office/officeart/2005/8/layout/gear1"/>
    <dgm:cxn modelId="{91BFEB2E-32F4-C44D-9053-F3643AD3A6DA}" type="presOf" srcId="{F3633BCA-4FBE-46D8-A8F6-48FF8DC67181}" destId="{F7A65CBB-4549-4703-8BE7-CFE03B446D61}" srcOrd="0" destOrd="0" presId="urn:microsoft.com/office/officeart/2005/8/layout/gear1"/>
    <dgm:cxn modelId="{CB1D7A6C-5A5F-574D-B68F-787B126781D8}" type="presOf" srcId="{8D1DAB24-647E-4348-B382-F13477D6E10C}" destId="{EDACA070-7387-4B47-936A-39E1E874FE9A}" srcOrd="2" destOrd="0" presId="urn:microsoft.com/office/officeart/2005/8/layout/gear1"/>
    <dgm:cxn modelId="{DC2A9178-6500-CD48-BFFC-17E1CE4B3834}" type="presOf" srcId="{C402CED6-0FE5-4402-96F6-D24F24B0574F}" destId="{A5D4F173-C9A1-4708-90A3-855F860A465C}" srcOrd="0" destOrd="0" presId="urn:microsoft.com/office/officeart/2005/8/layout/gear1"/>
    <dgm:cxn modelId="{38BF31C3-74F9-FD44-8DD4-042C79DA2310}" type="presOf" srcId="{C402CED6-0FE5-4402-96F6-D24F24B0574F}" destId="{773BE85C-40FA-4C07-9937-4B65B244C802}" srcOrd="2" destOrd="0" presId="urn:microsoft.com/office/officeart/2005/8/layout/gear1"/>
    <dgm:cxn modelId="{B640D8D4-552B-4551-B139-D61B17099238}" srcId="{53C9D67B-E5DB-4149-93EF-2D9D65DEFE89}" destId="{C402CED6-0FE5-4402-96F6-D24F24B0574F}" srcOrd="1" destOrd="0" parTransId="{74B26FC4-1E53-4090-AB35-693EE4D516C4}" sibTransId="{729B7EA6-8580-43E5-9154-0F945039E32E}"/>
    <dgm:cxn modelId="{852C54FB-F369-FC42-94C5-DBC155B29012}" type="presOf" srcId="{53C9D67B-E5DB-4149-93EF-2D9D65DEFE89}" destId="{5FECE30F-3DF9-48EB-AFA3-5E89DB821312}" srcOrd="0" destOrd="0" presId="urn:microsoft.com/office/officeart/2005/8/layout/gear1"/>
    <dgm:cxn modelId="{E5C08DA2-2F9D-8A4C-BDCB-776FABA68286}" type="presParOf" srcId="{5FECE30F-3DF9-48EB-AFA3-5E89DB821312}" destId="{D2C11FFA-F7A8-4494-80AA-B6E19C7FF925}" srcOrd="0" destOrd="0" presId="urn:microsoft.com/office/officeart/2005/8/layout/gear1"/>
    <dgm:cxn modelId="{2238907C-2EC3-B34A-AFDC-C7BFB1B5A151}" type="presParOf" srcId="{5FECE30F-3DF9-48EB-AFA3-5E89DB821312}" destId="{51AADD61-CEC7-4F4F-8CD3-B56AF94E2BF2}" srcOrd="1" destOrd="0" presId="urn:microsoft.com/office/officeart/2005/8/layout/gear1"/>
    <dgm:cxn modelId="{083A9639-70F4-A24E-9F8F-8F2BBB7C8C37}" type="presParOf" srcId="{5FECE30F-3DF9-48EB-AFA3-5E89DB821312}" destId="{EDACA070-7387-4B47-936A-39E1E874FE9A}" srcOrd="2" destOrd="0" presId="urn:microsoft.com/office/officeart/2005/8/layout/gear1"/>
    <dgm:cxn modelId="{F13B261D-BA39-F548-9246-1DED8CFC959A}" type="presParOf" srcId="{5FECE30F-3DF9-48EB-AFA3-5E89DB821312}" destId="{A5D4F173-C9A1-4708-90A3-855F860A465C}" srcOrd="3" destOrd="0" presId="urn:microsoft.com/office/officeart/2005/8/layout/gear1"/>
    <dgm:cxn modelId="{7C2159F4-2D48-4544-9A41-F3B7B0C58AAE}" type="presParOf" srcId="{5FECE30F-3DF9-48EB-AFA3-5E89DB821312}" destId="{4C69BC37-315C-4FF0-834C-876D9AAD6CF2}" srcOrd="4" destOrd="0" presId="urn:microsoft.com/office/officeart/2005/8/layout/gear1"/>
    <dgm:cxn modelId="{1B2F73AA-B1D0-C54E-90FE-2AD7131890E5}" type="presParOf" srcId="{5FECE30F-3DF9-48EB-AFA3-5E89DB821312}" destId="{773BE85C-40FA-4C07-9937-4B65B244C802}" srcOrd="5" destOrd="0" presId="urn:microsoft.com/office/officeart/2005/8/layout/gear1"/>
    <dgm:cxn modelId="{037A531D-5868-6D47-B44C-ED6394E2EE06}" type="presParOf" srcId="{5FECE30F-3DF9-48EB-AFA3-5E89DB821312}" destId="{F7A65CBB-4549-4703-8BE7-CFE03B446D61}" srcOrd="6" destOrd="0" presId="urn:microsoft.com/office/officeart/2005/8/layout/gear1"/>
    <dgm:cxn modelId="{1C72C9F3-7248-4D42-A740-7B47263D638F}" type="presParOf" srcId="{5FECE30F-3DF9-48EB-AFA3-5E89DB821312}" destId="{B74F0A21-61E0-4E55-B7C1-B7E44288D35E}" srcOrd="7" destOrd="0" presId="urn:microsoft.com/office/officeart/2005/8/layout/gear1"/>
  </dgm:cxnLst>
  <dgm:bg>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D2DE7-D958-F147-9097-D127D5143E69}">
      <dsp:nvSpPr>
        <dsp:cNvPr id="0" name=""/>
        <dsp:cNvSpPr/>
      </dsp:nvSpPr>
      <dsp:spPr>
        <a:xfrm>
          <a:off x="1570815" y="1792987"/>
          <a:ext cx="1152009" cy="11520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tr-TR" sz="1100" kern="1200" dirty="0"/>
        </a:p>
      </dsp:txBody>
      <dsp:txXfrm>
        <a:off x="1739523" y="1961694"/>
        <a:ext cx="814593" cy="814589"/>
      </dsp:txXfrm>
    </dsp:sp>
    <dsp:sp modelId="{7D77EAA5-A5D6-9C47-942D-A7D9EE1106C1}">
      <dsp:nvSpPr>
        <dsp:cNvPr id="0" name=""/>
        <dsp:cNvSpPr/>
      </dsp:nvSpPr>
      <dsp:spPr>
        <a:xfrm>
          <a:off x="7458883" y="3000179"/>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1A5465-CC35-0F43-9D31-3F9E2E4A63B5}">
      <dsp:nvSpPr>
        <dsp:cNvPr id="0" name=""/>
        <dsp:cNvSpPr/>
      </dsp:nvSpPr>
      <dsp:spPr>
        <a:xfrm>
          <a:off x="5884099" y="2546908"/>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DE42E-B7E7-D242-BED0-C02985DE70A2}">
      <dsp:nvSpPr>
        <dsp:cNvPr id="0" name=""/>
        <dsp:cNvSpPr/>
      </dsp:nvSpPr>
      <dsp:spPr>
        <a:xfrm>
          <a:off x="5746075" y="3260660"/>
          <a:ext cx="379203" cy="379780"/>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106DC-7AC9-7947-8A1E-2AF605914552}">
      <dsp:nvSpPr>
        <dsp:cNvPr id="0" name=""/>
        <dsp:cNvSpPr/>
      </dsp:nvSpPr>
      <dsp:spPr>
        <a:xfrm>
          <a:off x="3426938" y="1861768"/>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E1EC7-5604-D24B-865F-30668582D92C}">
      <dsp:nvSpPr>
        <dsp:cNvPr id="0" name=""/>
        <dsp:cNvSpPr/>
      </dsp:nvSpPr>
      <dsp:spPr>
        <a:xfrm>
          <a:off x="2513943" y="3119323"/>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B9BB4-158D-B34F-9571-E9F5DF99EEB5}">
      <dsp:nvSpPr>
        <dsp:cNvPr id="0" name=""/>
        <dsp:cNvSpPr/>
      </dsp:nvSpPr>
      <dsp:spPr>
        <a:xfrm>
          <a:off x="2421300" y="609201"/>
          <a:ext cx="1152000" cy="1152006"/>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tr-TR" sz="1100" kern="1200" dirty="0"/>
        </a:p>
      </dsp:txBody>
      <dsp:txXfrm>
        <a:off x="2590006" y="777908"/>
        <a:ext cx="814588" cy="814592"/>
      </dsp:txXfrm>
    </dsp:sp>
    <dsp:sp modelId="{21C76618-69E2-7447-A3B0-79DA2A0A5AA4}">
      <dsp:nvSpPr>
        <dsp:cNvPr id="0" name=""/>
        <dsp:cNvSpPr/>
      </dsp:nvSpPr>
      <dsp:spPr>
        <a:xfrm>
          <a:off x="3816669" y="1558137"/>
          <a:ext cx="379203" cy="379780"/>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9819C-9DF1-1742-83C7-89092C7A3607}">
      <dsp:nvSpPr>
        <dsp:cNvPr id="0" name=""/>
        <dsp:cNvSpPr/>
      </dsp:nvSpPr>
      <dsp:spPr>
        <a:xfrm>
          <a:off x="1550055" y="3325983"/>
          <a:ext cx="1152000" cy="115199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5FCCF-DAE8-6044-BE56-AAF6308075D8}">
      <dsp:nvSpPr>
        <dsp:cNvPr id="0" name=""/>
        <dsp:cNvSpPr/>
      </dsp:nvSpPr>
      <dsp:spPr>
        <a:xfrm>
          <a:off x="6368924" y="1799651"/>
          <a:ext cx="1152000" cy="115200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tr-TR" sz="3700" kern="1200" dirty="0"/>
        </a:p>
      </dsp:txBody>
      <dsp:txXfrm>
        <a:off x="6537630" y="1968358"/>
        <a:ext cx="814588" cy="814592"/>
      </dsp:txXfrm>
    </dsp:sp>
    <dsp:sp modelId="{5CD2ED63-5B28-0342-BD65-91E4C72C3369}">
      <dsp:nvSpPr>
        <dsp:cNvPr id="0" name=""/>
        <dsp:cNvSpPr/>
      </dsp:nvSpPr>
      <dsp:spPr>
        <a:xfrm>
          <a:off x="5395752" y="2083003"/>
          <a:ext cx="379203" cy="379780"/>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F0163-5F33-8F4F-BCB2-DE83D52F6157}">
      <dsp:nvSpPr>
        <dsp:cNvPr id="0" name=""/>
        <dsp:cNvSpPr/>
      </dsp:nvSpPr>
      <dsp:spPr>
        <a:xfrm>
          <a:off x="1057297" y="4387291"/>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4D61C-5403-2E4E-A91D-C0111587E825}">
      <dsp:nvSpPr>
        <dsp:cNvPr id="0" name=""/>
        <dsp:cNvSpPr/>
      </dsp:nvSpPr>
      <dsp:spPr>
        <a:xfrm>
          <a:off x="3797079" y="3995928"/>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A2161-3B77-1C49-AA46-D481CF6A7D20}">
      <dsp:nvSpPr>
        <dsp:cNvPr id="0" name=""/>
        <dsp:cNvSpPr/>
      </dsp:nvSpPr>
      <dsp:spPr>
        <a:xfrm>
          <a:off x="5342199" y="4426661"/>
          <a:ext cx="1152000" cy="115200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tr-TR" sz="1100" kern="1200" dirty="0"/>
        </a:p>
      </dsp:txBody>
      <dsp:txXfrm>
        <a:off x="5510905" y="4595368"/>
        <a:ext cx="814588" cy="814592"/>
      </dsp:txXfrm>
    </dsp:sp>
    <dsp:sp modelId="{FBC0E5F8-AF73-7D49-82D0-5309B2E0AECF}">
      <dsp:nvSpPr>
        <dsp:cNvPr id="0" name=""/>
        <dsp:cNvSpPr/>
      </dsp:nvSpPr>
      <dsp:spPr>
        <a:xfrm>
          <a:off x="6275896" y="3474110"/>
          <a:ext cx="274957" cy="27492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C21BAF-3FB2-744A-8A96-2B522E93EE7E}">
      <dsp:nvSpPr>
        <dsp:cNvPr id="0" name=""/>
        <dsp:cNvSpPr/>
      </dsp:nvSpPr>
      <dsp:spPr>
        <a:xfrm>
          <a:off x="3919362" y="4708875"/>
          <a:ext cx="1152000" cy="1152006"/>
        </a:xfrm>
        <a:prstGeom prst="ellipse">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tr-TR" sz="1100" kern="1200" dirty="0"/>
        </a:p>
      </dsp:txBody>
      <dsp:txXfrm>
        <a:off x="4088068" y="4877582"/>
        <a:ext cx="814588" cy="814592"/>
      </dsp:txXfrm>
    </dsp:sp>
    <dsp:sp modelId="{5BC765F7-6845-1E4A-B15D-E5D81CC830F1}">
      <dsp:nvSpPr>
        <dsp:cNvPr id="0" name=""/>
        <dsp:cNvSpPr/>
      </dsp:nvSpPr>
      <dsp:spPr>
        <a:xfrm>
          <a:off x="3925113" y="4662220"/>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3923E5-314B-FD44-B428-0DA42DA8EEB4}">
      <dsp:nvSpPr>
        <dsp:cNvPr id="0" name=""/>
        <dsp:cNvSpPr/>
      </dsp:nvSpPr>
      <dsp:spPr>
        <a:xfrm>
          <a:off x="4004826" y="109927"/>
          <a:ext cx="1152000" cy="11520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endParaRPr lang="tr-TR" sz="3700" kern="1200" dirty="0"/>
        </a:p>
      </dsp:txBody>
      <dsp:txXfrm>
        <a:off x="4173532" y="278634"/>
        <a:ext cx="814588" cy="814592"/>
      </dsp:txXfrm>
    </dsp:sp>
    <dsp:sp modelId="{548DFD3F-BD8B-3C48-B8CF-3A6ACA563B21}">
      <dsp:nvSpPr>
        <dsp:cNvPr id="0" name=""/>
        <dsp:cNvSpPr/>
      </dsp:nvSpPr>
      <dsp:spPr>
        <a:xfrm>
          <a:off x="2299154" y="1503273"/>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A80B5-F185-6545-9CAA-F6DBC4EA0B72}">
      <dsp:nvSpPr>
        <dsp:cNvPr id="0" name=""/>
        <dsp:cNvSpPr/>
      </dsp:nvSpPr>
      <dsp:spPr>
        <a:xfrm>
          <a:off x="5500697" y="341376"/>
          <a:ext cx="274957" cy="274929"/>
        </a:xfrm>
        <a:prstGeom prst="ellipse">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11FFA-F7A8-4494-80AA-B6E19C7FF925}">
      <dsp:nvSpPr>
        <dsp:cNvPr id="0" name=""/>
        <dsp:cNvSpPr/>
      </dsp:nvSpPr>
      <dsp:spPr>
        <a:xfrm>
          <a:off x="1713050" y="833775"/>
          <a:ext cx="1106824" cy="1106824"/>
        </a:xfrm>
        <a:prstGeom prst="gear9">
          <a:avLst/>
        </a:prstGeom>
        <a:solidFill>
          <a:schemeClr val="accent5">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a:t>Academia</a:t>
          </a:r>
          <a:endParaRPr lang="en-US" sz="1200" b="1" kern="1200" dirty="0"/>
        </a:p>
      </dsp:txBody>
      <dsp:txXfrm>
        <a:off x="1935571" y="1093043"/>
        <a:ext cx="661782" cy="568931"/>
      </dsp:txXfrm>
    </dsp:sp>
    <dsp:sp modelId="{A5D4F173-C9A1-4708-90A3-855F860A465C}">
      <dsp:nvSpPr>
        <dsp:cNvPr id="0" name=""/>
        <dsp:cNvSpPr/>
      </dsp:nvSpPr>
      <dsp:spPr>
        <a:xfrm>
          <a:off x="715719" y="287931"/>
          <a:ext cx="1329268" cy="1183562"/>
        </a:xfrm>
        <a:prstGeom prst="gear6">
          <a:avLst/>
        </a:prstGeom>
        <a:solidFill>
          <a:schemeClr val="accent5">
            <a:shade val="50000"/>
            <a:hueOff val="125252"/>
            <a:satOff val="51992"/>
            <a:lumOff val="316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tr-TR" sz="1200" b="1" kern="1200" dirty="0" err="1">
              <a:solidFill>
                <a:schemeClr val="tx1"/>
              </a:solidFill>
            </a:rPr>
            <a:t>Industria</a:t>
          </a:r>
          <a:endParaRPr lang="en-US" sz="1200" b="1" kern="1200" dirty="0">
            <a:solidFill>
              <a:schemeClr val="tx1"/>
            </a:solidFill>
          </a:endParaRPr>
        </a:p>
      </dsp:txBody>
      <dsp:txXfrm>
        <a:off x="1034864" y="587697"/>
        <a:ext cx="690978" cy="584030"/>
      </dsp:txXfrm>
    </dsp:sp>
    <dsp:sp modelId="{F7A65CBB-4549-4703-8BE7-CFE03B446D61}">
      <dsp:nvSpPr>
        <dsp:cNvPr id="0" name=""/>
        <dsp:cNvSpPr/>
      </dsp:nvSpPr>
      <dsp:spPr>
        <a:xfrm>
          <a:off x="1719228" y="669636"/>
          <a:ext cx="1361394" cy="1361394"/>
        </a:xfrm>
        <a:prstGeom prst="circularArrow">
          <a:avLst>
            <a:gd name="adj1" fmla="val 4878"/>
            <a:gd name="adj2" fmla="val 312630"/>
            <a:gd name="adj3" fmla="val 2900131"/>
            <a:gd name="adj4" fmla="val 15589619"/>
            <a:gd name="adj5" fmla="val 5691"/>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74F0A21-61E0-4E55-B7C1-B7E44288D35E}">
      <dsp:nvSpPr>
        <dsp:cNvPr id="0" name=""/>
        <dsp:cNvSpPr/>
      </dsp:nvSpPr>
      <dsp:spPr>
        <a:xfrm>
          <a:off x="642348" y="99336"/>
          <a:ext cx="1029347" cy="1029347"/>
        </a:xfrm>
        <a:prstGeom prst="leftCircularArrow">
          <a:avLst>
            <a:gd name="adj1" fmla="val 6452"/>
            <a:gd name="adj2" fmla="val 429999"/>
            <a:gd name="adj3" fmla="val 10489124"/>
            <a:gd name="adj4" fmla="val 14837806"/>
            <a:gd name="adj5" fmla="val 7527"/>
          </a:avLst>
        </a:prstGeom>
        <a:solidFill>
          <a:schemeClr val="accent5">
            <a:shade val="90000"/>
            <a:hueOff val="135805"/>
            <a:satOff val="14120"/>
            <a:lumOff val="147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0.91893</cdr:y>
    </cdr:from>
    <cdr:to>
      <cdr:x>0.18391</cdr:x>
      <cdr:y>1</cdr:y>
    </cdr:to>
    <cdr:sp macro="" textlink="">
      <cdr:nvSpPr>
        <cdr:cNvPr id="2" name="TextBox 1">
          <a:extLst xmlns:a="http://schemas.openxmlformats.org/drawingml/2006/main">
            <a:ext uri="{FF2B5EF4-FFF2-40B4-BE49-F238E27FC236}">
              <a16:creationId xmlns:a16="http://schemas.microsoft.com/office/drawing/2014/main" id="{60304682-144A-44F4-B3F7-BA3CA5377956}"/>
            </a:ext>
          </a:extLst>
        </cdr:cNvPr>
        <cdr:cNvSpPr txBox="1"/>
      </cdr:nvSpPr>
      <cdr:spPr>
        <a:xfrm xmlns:a="http://schemas.openxmlformats.org/drawingml/2006/main">
          <a:off x="0" y="3272158"/>
          <a:ext cx="632628" cy="2886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tr-TR" sz="1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 </a:t>
          </a:r>
          <a:r>
            <a:rPr lang="tr-TR" sz="100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Arabia</a:t>
          </a:r>
          <a:endParaRPr lang="en-US" sz="1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0.7208</cdr:x>
      <cdr:y>0.28276</cdr:y>
    </cdr:from>
    <cdr:to>
      <cdr:x>0.8678</cdr:x>
      <cdr:y>0.41087</cdr:y>
    </cdr:to>
    <cdr:sp macro="" textlink="">
      <cdr:nvSpPr>
        <cdr:cNvPr id="3" name="TextBox 2"/>
        <cdr:cNvSpPr txBox="1"/>
      </cdr:nvSpPr>
      <cdr:spPr>
        <a:xfrm xmlns:a="http://schemas.openxmlformats.org/drawingml/2006/main">
          <a:off x="3154301" y="752199"/>
          <a:ext cx="643292" cy="3407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sz="1200" b="1" i="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Europa</a:t>
          </a:r>
          <a:endParaRPr lang="tr-TR" sz="1200" b="1" i="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0.75397</cdr:x>
      <cdr:y>0.67562</cdr:y>
    </cdr:from>
    <cdr:to>
      <cdr:x>0.9717</cdr:x>
      <cdr:y>0.79235</cdr:y>
    </cdr:to>
    <cdr:sp macro="" textlink="">
      <cdr:nvSpPr>
        <cdr:cNvPr id="4" name="TextBox 4"/>
        <cdr:cNvSpPr txBox="1"/>
      </cdr:nvSpPr>
      <cdr:spPr>
        <a:xfrm xmlns:a="http://schemas.openxmlformats.org/drawingml/2006/main">
          <a:off x="3060083" y="1603279"/>
          <a:ext cx="88368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xmlns:a="http://schemas.openxmlformats.org/drawingml/2006/main">
          <a:r>
            <a:rPr lang="tr-TR" sz="1200" b="1" i="0" dirty="0" err="1">
              <a:solidFill>
                <a:srgbClr val="1FB3D2"/>
              </a:solidFill>
              <a:latin typeface="Tahoma" panose="020B0604030504040204" pitchFamily="34" charset="0"/>
              <a:ea typeface="Tahoma" panose="020B0604030504040204" pitchFamily="34" charset="0"/>
              <a:cs typeface="Tahoma" panose="020B0604030504040204" pitchFamily="34" charset="0"/>
            </a:rPr>
            <a:t>Turchia</a:t>
          </a:r>
          <a:endParaRPr lang="en-US" sz="1200" b="1" i="0" dirty="0">
            <a:solidFill>
              <a:srgbClr val="1FB3D2"/>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0.13933</cdr:x>
      <cdr:y>0</cdr:y>
    </cdr:from>
    <cdr:to>
      <cdr:x>0.88689</cdr:x>
      <cdr:y>0.19476</cdr:y>
    </cdr:to>
    <cdr:sp macro="" textlink="">
      <cdr:nvSpPr>
        <cdr:cNvPr id="2" name="TextBox 1"/>
        <cdr:cNvSpPr txBox="1"/>
      </cdr:nvSpPr>
      <cdr:spPr>
        <a:xfrm xmlns:a="http://schemas.openxmlformats.org/drawingml/2006/main">
          <a:off x="514889" y="-3729890"/>
          <a:ext cx="2762628" cy="5882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000" noProof="0" dirty="0">
            <a:solidFill>
              <a:schemeClr val="bg1"/>
            </a:solidFill>
            <a:latin typeface="Arial Narrow" panose="020B0606020202030204" pitchFamily="34" charset="0"/>
            <a:ea typeface="Verdana" pitchFamily="34" charset="0"/>
            <a:cs typeface="Verdana" pitchFamily="34" charset="0"/>
          </a:endParaRPr>
        </a:p>
      </cdr:txBody>
    </cdr:sp>
  </cdr:relSizeAnchor>
  <cdr:relSizeAnchor xmlns:cdr="http://schemas.openxmlformats.org/drawingml/2006/chartDrawing">
    <cdr:from>
      <cdr:x>0.7816</cdr:x>
      <cdr:y>0.71316</cdr:y>
    </cdr:from>
    <cdr:to>
      <cdr:x>0.95215</cdr:x>
      <cdr:y>0.85237</cdr:y>
    </cdr:to>
    <cdr:sp macro="" textlink="">
      <cdr:nvSpPr>
        <cdr:cNvPr id="3" name="TextBox 2"/>
        <cdr:cNvSpPr txBox="1"/>
      </cdr:nvSpPr>
      <cdr:spPr>
        <a:xfrm xmlns:a="http://schemas.openxmlformats.org/drawingml/2006/main">
          <a:off x="3236305" y="1960869"/>
          <a:ext cx="706187" cy="3827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tr-TR" sz="1200" b="1" i="0" dirty="0" err="1">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Europa</a:t>
          </a:r>
          <a:endParaRPr lang="tr-TR" sz="900" b="1" i="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0.76916</cdr:x>
      <cdr:y>0.27569</cdr:y>
    </cdr:from>
    <cdr:to>
      <cdr:x>0.9594</cdr:x>
      <cdr:y>0.38818</cdr:y>
    </cdr:to>
    <cdr:sp macro="" textlink="">
      <cdr:nvSpPr>
        <cdr:cNvPr id="4" name="TextBox 4"/>
        <cdr:cNvSpPr txBox="1"/>
      </cdr:nvSpPr>
      <cdr:spPr>
        <a:xfrm xmlns:a="http://schemas.openxmlformats.org/drawingml/2006/main">
          <a:off x="3079747" y="678860"/>
          <a:ext cx="761747"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xmlns:a="http://schemas.openxmlformats.org/drawingml/2006/main">
          <a:r>
            <a:rPr lang="en-US" sz="1200" b="1" i="0" dirty="0">
              <a:solidFill>
                <a:srgbClr val="1FB3D2"/>
              </a:solidFill>
              <a:latin typeface="Tahoma" panose="020B0604030504040204" pitchFamily="34" charset="0"/>
              <a:ea typeface="Tahoma" panose="020B0604030504040204" pitchFamily="34" charset="0"/>
              <a:cs typeface="Tahoma" panose="020B0604030504040204" pitchFamily="34" charset="0"/>
            </a:rPr>
            <a:t>T</a:t>
          </a:r>
          <a:r>
            <a:rPr lang="tr-TR" sz="1200" b="1" i="0" dirty="0" err="1">
              <a:solidFill>
                <a:srgbClr val="1FB3D2"/>
              </a:solidFill>
              <a:latin typeface="Tahoma" panose="020B0604030504040204" pitchFamily="34" charset="0"/>
              <a:ea typeface="Tahoma" panose="020B0604030504040204" pitchFamily="34" charset="0"/>
              <a:cs typeface="Tahoma" panose="020B0604030504040204" pitchFamily="34" charset="0"/>
            </a:rPr>
            <a:t>urchia</a:t>
          </a:r>
          <a:endParaRPr lang="en-US" sz="1200" b="1" i="0" dirty="0">
            <a:solidFill>
              <a:srgbClr val="1FB3D2"/>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0.20554</cdr:x>
      <cdr:y>0.04794</cdr:y>
    </cdr:to>
    <cdr:sp macro="" textlink="">
      <cdr:nvSpPr>
        <cdr:cNvPr id="3" name="TextBox 1"/>
        <cdr:cNvSpPr txBox="1"/>
      </cdr:nvSpPr>
      <cdr:spPr>
        <a:xfrm xmlns:a="http://schemas.openxmlformats.org/drawingml/2006/main">
          <a:off x="0" y="0"/>
          <a:ext cx="657216" cy="1428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endParaRPr lang="tr-TR" sz="700" b="1" dirty="0">
            <a:solidFill>
              <a:schemeClr val="tx1"/>
            </a:solidFill>
          </a:endParaRPr>
        </a:p>
      </cdr:txBody>
    </cdr:sp>
  </cdr:relSizeAnchor>
  <cdr:relSizeAnchor xmlns:cdr="http://schemas.openxmlformats.org/drawingml/2006/chartDrawing">
    <cdr:from>
      <cdr:x>0.413</cdr:x>
      <cdr:y>0</cdr:y>
    </cdr:from>
    <cdr:to>
      <cdr:x>0.64751</cdr:x>
      <cdr:y>0.0621</cdr:y>
    </cdr:to>
    <cdr:sp macro="" textlink="">
      <cdr:nvSpPr>
        <cdr:cNvPr id="4" name="TextBox 3"/>
        <cdr:cNvSpPr txBox="1"/>
      </cdr:nvSpPr>
      <cdr:spPr>
        <a:xfrm xmlns:a="http://schemas.openxmlformats.org/drawingml/2006/main">
          <a:off x="1219200" y="0"/>
          <a:ext cx="692289" cy="15533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05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0.79446</cdr:x>
      <cdr:y>0.2614</cdr:y>
    </cdr:from>
    <cdr:to>
      <cdr:x>1</cdr:x>
      <cdr:y>0.30934</cdr:y>
    </cdr:to>
    <cdr:sp macro="" textlink="">
      <cdr:nvSpPr>
        <cdr:cNvPr id="3" name="TextBox 1"/>
        <cdr:cNvSpPr txBox="1"/>
      </cdr:nvSpPr>
      <cdr:spPr>
        <a:xfrm xmlns:a="http://schemas.openxmlformats.org/drawingml/2006/main">
          <a:off x="2299346" y="642537"/>
          <a:ext cx="594879" cy="1178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Tahoma"/>
            </a:defRPr>
          </a:lvl1pPr>
          <a:lvl2pPr marL="457200" indent="0">
            <a:defRPr sz="1100">
              <a:latin typeface="Tahoma"/>
            </a:defRPr>
          </a:lvl2pPr>
          <a:lvl3pPr marL="914400" indent="0">
            <a:defRPr sz="1100">
              <a:latin typeface="Tahoma"/>
            </a:defRPr>
          </a:lvl3pPr>
          <a:lvl4pPr marL="1371600" indent="0">
            <a:defRPr sz="1100">
              <a:latin typeface="Tahoma"/>
            </a:defRPr>
          </a:lvl4pPr>
          <a:lvl5pPr marL="1828800" indent="0">
            <a:defRPr sz="1100">
              <a:latin typeface="Tahoma"/>
            </a:defRPr>
          </a:lvl5pPr>
          <a:lvl6pPr marL="2286000" indent="0">
            <a:defRPr sz="1100">
              <a:latin typeface="Tahoma"/>
            </a:defRPr>
          </a:lvl6pPr>
          <a:lvl7pPr marL="2743200" indent="0">
            <a:defRPr sz="1100">
              <a:latin typeface="Tahoma"/>
            </a:defRPr>
          </a:lvl7pPr>
          <a:lvl8pPr marL="3200400" indent="0">
            <a:defRPr sz="1100">
              <a:latin typeface="Tahoma"/>
            </a:defRPr>
          </a:lvl8pPr>
          <a:lvl9pPr marL="3657600" indent="0">
            <a:defRPr sz="1100">
              <a:latin typeface="Tahoma"/>
            </a:defRPr>
          </a:lvl9pPr>
        </a:lstStyle>
        <a:p xmlns:a="http://schemas.openxmlformats.org/drawingml/2006/main">
          <a:endParaRPr lang="tr-TR" sz="700" b="1" dirty="0">
            <a:solidFill>
              <a:schemeClr val="tx1"/>
            </a:solidFill>
          </a:endParaRPr>
        </a:p>
      </cdr:txBody>
    </cdr:sp>
  </cdr:relSizeAnchor>
  <cdr:relSizeAnchor xmlns:cdr="http://schemas.openxmlformats.org/drawingml/2006/chartDrawing">
    <cdr:from>
      <cdr:x>0.42125</cdr:x>
      <cdr:y>0</cdr:y>
    </cdr:from>
    <cdr:to>
      <cdr:x>0.65576</cdr:x>
      <cdr:y>0.0621</cdr:y>
    </cdr:to>
    <cdr:sp macro="" textlink="">
      <cdr:nvSpPr>
        <cdr:cNvPr id="4" name="TextBox 1"/>
        <cdr:cNvSpPr txBox="1"/>
      </cdr:nvSpPr>
      <cdr:spPr>
        <a:xfrm xmlns:a="http://schemas.openxmlformats.org/drawingml/2006/main">
          <a:off x="1219200" y="0"/>
          <a:ext cx="678724" cy="1526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sz="105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0.73733</cdr:x>
      <cdr:y>0</cdr:y>
    </cdr:from>
    <cdr:to>
      <cdr:x>0.96163</cdr:x>
      <cdr:y>0.10778</cdr:y>
    </cdr:to>
    <cdr:sp macro="" textlink="">
      <cdr:nvSpPr>
        <cdr:cNvPr id="2" name="TextBox 37">
          <a:extLst xmlns:a="http://schemas.openxmlformats.org/drawingml/2006/main">
            <a:ext uri="{FF2B5EF4-FFF2-40B4-BE49-F238E27FC236}">
              <a16:creationId xmlns:a16="http://schemas.microsoft.com/office/drawing/2014/main" id="{CF0C512E-21EC-46FB-A132-A538B2D63A9B}"/>
            </a:ext>
          </a:extLst>
        </cdr:cNvPr>
        <cdr:cNvSpPr txBox="1"/>
      </cdr:nvSpPr>
      <cdr:spPr>
        <a:xfrm xmlns:a="http://schemas.openxmlformats.org/drawingml/2006/main">
          <a:off x="2235354" y="-4293166"/>
          <a:ext cx="679994"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tr-TR" sz="1000" dirty="0">
              <a:solidFill>
                <a:schemeClr val="tx1">
                  <a:lumMod val="60000"/>
                  <a:lumOff val="40000"/>
                </a:schemeClr>
              </a:solidFill>
              <a:latin typeface="Raleway"/>
              <a:ea typeface="Tahoma" panose="020B0604030504040204" pitchFamily="34" charset="0"/>
              <a:cs typeface="Tahoma" panose="020B0604030504040204" pitchFamily="34" charset="0"/>
            </a:rPr>
            <a:t>$K, 2016</a:t>
          </a:r>
          <a:endParaRPr lang="en-US" sz="1000" dirty="0">
            <a:solidFill>
              <a:schemeClr val="tx1">
                <a:lumMod val="60000"/>
                <a:lumOff val="40000"/>
              </a:schemeClr>
            </a:solidFill>
            <a:latin typeface="Raleway"/>
            <a:ea typeface="Tahoma" panose="020B0604030504040204" pitchFamily="34" charset="0"/>
            <a:cs typeface="Tahom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3750F730-7BC1-44D2-BC83-36C54ECD49C6}" type="datetimeFigureOut">
              <a:rPr lang="tr-TR" smtClean="0"/>
              <a:t>11.09.2018</a:t>
            </a:fld>
            <a:endParaRPr lang="tr-TR"/>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B4D222E3-B0BD-4258-9E47-71855EA8F66A}" type="slidenum">
              <a:rPr lang="tr-TR" smtClean="0"/>
              <a:t>‹N›</a:t>
            </a:fld>
            <a:endParaRPr lang="tr-TR"/>
          </a:p>
        </p:txBody>
      </p:sp>
    </p:spTree>
    <p:extLst>
      <p:ext uri="{BB962C8B-B14F-4D97-AF65-F5344CB8AC3E}">
        <p14:creationId xmlns:p14="http://schemas.microsoft.com/office/powerpoint/2010/main" val="643640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CD779A3-F31E-4572-81E5-EA30DB990236}" type="datetimeFigureOut">
              <a:rPr lang="tr-TR" smtClean="0"/>
              <a:t>11.09.2018</a:t>
            </a:fld>
            <a:endParaRPr lang="tr-TR"/>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0259A5F7-AEF9-4822-9AE0-E19ED62A8FDF}" type="slidenum">
              <a:rPr lang="tr-TR" smtClean="0"/>
              <a:t>‹N›</a:t>
            </a:fld>
            <a:endParaRPr lang="tr-TR"/>
          </a:p>
        </p:txBody>
      </p:sp>
    </p:spTree>
    <p:extLst>
      <p:ext uri="{BB962C8B-B14F-4D97-AF65-F5344CB8AC3E}">
        <p14:creationId xmlns:p14="http://schemas.microsoft.com/office/powerpoint/2010/main" val="3457048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r-TR" noProof="0" dirty="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10773" indent="-273374">
              <a:defRPr>
                <a:solidFill>
                  <a:schemeClr val="tx1"/>
                </a:solidFill>
                <a:latin typeface="Calibri" pitchFamily="34" charset="0"/>
              </a:defRPr>
            </a:lvl2pPr>
            <a:lvl3pPr marL="1093497" indent="-218699">
              <a:defRPr>
                <a:solidFill>
                  <a:schemeClr val="tx1"/>
                </a:solidFill>
                <a:latin typeface="Calibri" pitchFamily="34" charset="0"/>
              </a:defRPr>
            </a:lvl3pPr>
            <a:lvl4pPr marL="1530894" indent="-218699">
              <a:defRPr>
                <a:solidFill>
                  <a:schemeClr val="tx1"/>
                </a:solidFill>
                <a:latin typeface="Calibri" pitchFamily="34" charset="0"/>
              </a:defRPr>
            </a:lvl4pPr>
            <a:lvl5pPr marL="1968293" indent="-218699">
              <a:defRPr>
                <a:solidFill>
                  <a:schemeClr val="tx1"/>
                </a:solidFill>
                <a:latin typeface="Calibri" pitchFamily="34" charset="0"/>
              </a:defRPr>
            </a:lvl5pPr>
            <a:lvl6pPr marL="2405692" indent="-218699" fontAlgn="base">
              <a:spcBef>
                <a:spcPct val="0"/>
              </a:spcBef>
              <a:spcAft>
                <a:spcPct val="0"/>
              </a:spcAft>
              <a:defRPr>
                <a:solidFill>
                  <a:schemeClr val="tx1"/>
                </a:solidFill>
                <a:latin typeface="Calibri" pitchFamily="34" charset="0"/>
              </a:defRPr>
            </a:lvl6pPr>
            <a:lvl7pPr marL="2843090" indent="-218699" fontAlgn="base">
              <a:spcBef>
                <a:spcPct val="0"/>
              </a:spcBef>
              <a:spcAft>
                <a:spcPct val="0"/>
              </a:spcAft>
              <a:defRPr>
                <a:solidFill>
                  <a:schemeClr val="tx1"/>
                </a:solidFill>
                <a:latin typeface="Calibri" pitchFamily="34" charset="0"/>
              </a:defRPr>
            </a:lvl7pPr>
            <a:lvl8pPr marL="3280489" indent="-218699" fontAlgn="base">
              <a:spcBef>
                <a:spcPct val="0"/>
              </a:spcBef>
              <a:spcAft>
                <a:spcPct val="0"/>
              </a:spcAft>
              <a:defRPr>
                <a:solidFill>
                  <a:schemeClr val="tx1"/>
                </a:solidFill>
                <a:latin typeface="Calibri" pitchFamily="34" charset="0"/>
              </a:defRPr>
            </a:lvl8pPr>
            <a:lvl9pPr marL="3717886" indent="-218699"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4D5BA82-95C5-4A31-832C-A107650A7CA4}" type="slidenum">
              <a:rPr lang="tr-TR" altLang="tr-TR" smtClean="0"/>
              <a:pPr fontAlgn="base">
                <a:spcBef>
                  <a:spcPct val="0"/>
                </a:spcBef>
                <a:spcAft>
                  <a:spcPct val="0"/>
                </a:spcAft>
                <a:defRPr/>
              </a:pPr>
              <a:t>1</a:t>
            </a:fld>
            <a:endParaRPr lang="tr-TR" altLang="tr-TR" dirty="0"/>
          </a:p>
        </p:txBody>
      </p:sp>
    </p:spTree>
    <p:extLst>
      <p:ext uri="{BB962C8B-B14F-4D97-AF65-F5344CB8AC3E}">
        <p14:creationId xmlns:p14="http://schemas.microsoft.com/office/powerpoint/2010/main" val="203322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eaLnBrk="1" hangingPunct="1"/>
            <a:r>
              <a:rPr lang="en-US" dirty="0"/>
              <a:t>Turkey</a:t>
            </a:r>
            <a:r>
              <a:rPr lang="en-US" baseline="0" dirty="0"/>
              <a:t> offers abundant opportunities in a variety of sectors in which Turkey has a competitive edge.. </a:t>
            </a:r>
            <a:endParaRPr lang="tr-TR" baseline="0" dirty="0"/>
          </a:p>
          <a:p>
            <a:pPr eaLnBrk="1" hangingPunct="1"/>
            <a:r>
              <a:rPr lang="it-IT" b="1" dirty="0"/>
              <a:t>La Turchia offre abbondanti opportunità in una varietà di settori in cui la Turchia ha un vantaggio competitivo.</a:t>
            </a:r>
            <a:endParaRPr lang="tr-TR" b="1" dirty="0"/>
          </a:p>
        </p:txBody>
      </p:sp>
    </p:spTree>
    <p:extLst>
      <p:ext uri="{BB962C8B-B14F-4D97-AF65-F5344CB8AC3E}">
        <p14:creationId xmlns:p14="http://schemas.microsoft.com/office/powerpoint/2010/main" val="134644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eaLnBrk="1" hangingPunct="1"/>
            <a:endParaRPr lang="tr-TR" dirty="0"/>
          </a:p>
        </p:txBody>
      </p:sp>
    </p:spTree>
    <p:extLst>
      <p:ext uri="{BB962C8B-B14F-4D97-AF65-F5344CB8AC3E}">
        <p14:creationId xmlns:p14="http://schemas.microsoft.com/office/powerpoint/2010/main" val="202395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3491"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err="1"/>
              <a:t>Possiamo</a:t>
            </a:r>
            <a:r>
              <a:rPr lang="tr-TR" b="1" dirty="0"/>
              <a:t> </a:t>
            </a:r>
            <a:r>
              <a:rPr lang="tr-TR" b="1" dirty="0" err="1"/>
              <a:t>darvi</a:t>
            </a:r>
            <a:r>
              <a:rPr lang="tr-TR" b="1" dirty="0"/>
              <a:t> </a:t>
            </a:r>
            <a:r>
              <a:rPr lang="it-IT" b="1" dirty="0"/>
              <a:t>almeno </a:t>
            </a:r>
            <a:r>
              <a:rPr lang="tr-TR" b="1" dirty="0"/>
              <a:t>10 </a:t>
            </a:r>
            <a:r>
              <a:rPr lang="it-IT" b="1" dirty="0"/>
              <a:t>motivi per investire in Turchia, che vanno da</a:t>
            </a:r>
            <a:r>
              <a:rPr lang="tr-TR" b="1" dirty="0"/>
              <a:t> </a:t>
            </a:r>
            <a:r>
              <a:rPr lang="tr-TR" b="1" dirty="0" err="1"/>
              <a:t>un’economia</a:t>
            </a:r>
            <a:r>
              <a:rPr lang="tr-TR" b="1" dirty="0"/>
              <a:t> di </a:t>
            </a:r>
            <a:r>
              <a:rPr lang="tr-TR" b="1" dirty="0" err="1"/>
              <a:t>successo</a:t>
            </a:r>
            <a:r>
              <a:rPr lang="it-IT" b="1" dirty="0"/>
              <a:t> ai dati demografici favorevoli.</a:t>
            </a:r>
            <a:endParaRPr lang="tr-T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eaLnBrk="1" hangingPunct="1"/>
            <a:endParaRPr lang="tr-TR" dirty="0"/>
          </a:p>
        </p:txBody>
      </p:sp>
    </p:spTree>
    <p:extLst>
      <p:ext uri="{BB962C8B-B14F-4D97-AF65-F5344CB8AC3E}">
        <p14:creationId xmlns:p14="http://schemas.microsoft.com/office/powerpoint/2010/main" val="22926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3491"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1" dirty="0" err="1"/>
              <a:t>Possiamo</a:t>
            </a:r>
            <a:r>
              <a:rPr lang="tr-TR" b="1" dirty="0"/>
              <a:t> </a:t>
            </a:r>
            <a:r>
              <a:rPr lang="tr-TR" b="1" dirty="0" err="1"/>
              <a:t>darvi</a:t>
            </a:r>
            <a:r>
              <a:rPr lang="tr-TR" b="1" dirty="0"/>
              <a:t> </a:t>
            </a:r>
            <a:r>
              <a:rPr lang="it-IT" b="1" dirty="0"/>
              <a:t>almeno </a:t>
            </a:r>
            <a:r>
              <a:rPr lang="tr-TR" b="1" dirty="0"/>
              <a:t>10 </a:t>
            </a:r>
            <a:r>
              <a:rPr lang="it-IT" b="1" dirty="0"/>
              <a:t>motivi per investire in Turchia, che vanno da</a:t>
            </a:r>
            <a:r>
              <a:rPr lang="tr-TR" b="1" dirty="0"/>
              <a:t> </a:t>
            </a:r>
            <a:r>
              <a:rPr lang="tr-TR" b="1" dirty="0" err="1"/>
              <a:t>un’economia</a:t>
            </a:r>
            <a:r>
              <a:rPr lang="tr-TR" b="1" dirty="0"/>
              <a:t> di </a:t>
            </a:r>
            <a:r>
              <a:rPr lang="tr-TR" b="1" dirty="0" err="1"/>
              <a:t>successo</a:t>
            </a:r>
            <a:r>
              <a:rPr lang="it-IT" b="1" dirty="0"/>
              <a:t> ai dati demografici favorevoli.</a:t>
            </a:r>
            <a:endParaRPr lang="tr-T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eaLnBrk="1" hangingPunct="1"/>
            <a:endParaRPr lang="tr-TR" dirty="0"/>
          </a:p>
        </p:txBody>
      </p:sp>
    </p:spTree>
    <p:extLst>
      <p:ext uri="{BB962C8B-B14F-4D97-AF65-F5344CB8AC3E}">
        <p14:creationId xmlns:p14="http://schemas.microsoft.com/office/powerpoint/2010/main" val="390412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7827" name="Rectangle 3"/>
          <p:cNvSpPr>
            <a:spLocks noGrp="1"/>
          </p:cNvSpPr>
          <p:nvPr>
            <p:ph type="body" idx="1"/>
          </p:nvPr>
        </p:nvSpPr>
        <p:spPr bwMode="auto">
          <a:noFill/>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it-IT" b="1" dirty="0"/>
              <a:t>Per iniziare con l'economia </a:t>
            </a:r>
            <a:r>
              <a:rPr lang="tr-TR" b="1" dirty="0"/>
              <a:t>di </a:t>
            </a:r>
            <a:r>
              <a:rPr lang="tr-TR" b="1" dirty="0" err="1"/>
              <a:t>successo</a:t>
            </a:r>
            <a:r>
              <a:rPr lang="it-IT" b="1" dirty="0"/>
              <a:t>, la Turchia</a:t>
            </a:r>
            <a:r>
              <a:rPr lang="tr-TR" b="1" dirty="0"/>
              <a:t> </a:t>
            </a:r>
            <a:r>
              <a:rPr lang="it-IT" b="1" dirty="0"/>
              <a:t>è</a:t>
            </a:r>
            <a:r>
              <a:rPr lang="tr-TR" b="1" dirty="0"/>
              <a:t> la</a:t>
            </a:r>
            <a:r>
              <a:rPr lang="it-IT" b="1" dirty="0"/>
              <a:t> 1</a:t>
            </a:r>
            <a:r>
              <a:rPr lang="tr-TR" b="1" dirty="0"/>
              <a:t>3a</a:t>
            </a:r>
            <a:r>
              <a:rPr lang="it-IT" b="1" dirty="0"/>
              <a:t> economia</a:t>
            </a:r>
            <a:r>
              <a:rPr lang="tr-TR" b="1" dirty="0"/>
              <a:t> </a:t>
            </a:r>
            <a:r>
              <a:rPr lang="it-IT" b="1" dirty="0"/>
              <a:t>più grande del mondo</a:t>
            </a:r>
            <a:r>
              <a:rPr lang="tr-TR" b="1" dirty="0"/>
              <a:t> e quinta </a:t>
            </a:r>
            <a:r>
              <a:rPr lang="tr-TR" b="1" dirty="0" err="1"/>
              <a:t>economia</a:t>
            </a:r>
            <a:r>
              <a:rPr lang="tr-TR" b="1" dirty="0"/>
              <a:t> </a:t>
            </a:r>
            <a:r>
              <a:rPr lang="tr-TR" b="1" dirty="0" err="1"/>
              <a:t>più</a:t>
            </a:r>
            <a:r>
              <a:rPr lang="tr-TR" b="1" dirty="0"/>
              <a:t> </a:t>
            </a:r>
            <a:r>
              <a:rPr lang="tr-TR" b="1" dirty="0" err="1"/>
              <a:t>grande</a:t>
            </a:r>
            <a:r>
              <a:rPr lang="tr-TR" b="1" dirty="0"/>
              <a:t> fra i </a:t>
            </a:r>
            <a:r>
              <a:rPr lang="it-IT" b="1" dirty="0"/>
              <a:t>P</a:t>
            </a:r>
            <a:r>
              <a:rPr lang="tr-TR" b="1" dirty="0"/>
              <a:t>aesi dell’UE.  </a:t>
            </a:r>
            <a:r>
              <a:rPr lang="tr-TR" b="1" dirty="0" err="1"/>
              <a:t>Fra</a:t>
            </a:r>
            <a:r>
              <a:rPr lang="tr-TR" b="1" dirty="0"/>
              <a:t> il 2003 e il 2016 la </a:t>
            </a:r>
            <a:r>
              <a:rPr lang="tr-TR" b="1" dirty="0" err="1"/>
              <a:t>crescita</a:t>
            </a:r>
            <a:r>
              <a:rPr lang="tr-TR" b="1" dirty="0"/>
              <a:t> </a:t>
            </a:r>
            <a:r>
              <a:rPr lang="tr-TR" b="1" dirty="0" err="1"/>
              <a:t>media</a:t>
            </a:r>
            <a:r>
              <a:rPr lang="tr-TR" b="1" dirty="0"/>
              <a:t> </a:t>
            </a:r>
            <a:r>
              <a:rPr lang="tr-TR" b="1" dirty="0" err="1"/>
              <a:t>annua</a:t>
            </a:r>
            <a:r>
              <a:rPr lang="tr-TR" b="1" dirty="0"/>
              <a:t> del PIL </a:t>
            </a:r>
            <a:r>
              <a:rPr lang="tr-TR" b="1" dirty="0" err="1"/>
              <a:t>reale</a:t>
            </a:r>
            <a:r>
              <a:rPr lang="tr-TR" b="1" dirty="0"/>
              <a:t> è </a:t>
            </a:r>
            <a:r>
              <a:rPr lang="tr-TR" b="1" dirty="0" err="1"/>
              <a:t>stata</a:t>
            </a:r>
            <a:r>
              <a:rPr lang="tr-TR" b="1" dirty="0"/>
              <a:t> 5.6 %. </a:t>
            </a:r>
          </a:p>
          <a:p>
            <a:pPr marL="0" marR="0" lvl="0" indent="0" algn="l" defTabSz="457200" rtl="0" eaLnBrk="1" fontAlgn="base" latinLnBrk="0" hangingPunct="1">
              <a:lnSpc>
                <a:spcPct val="100000"/>
              </a:lnSpc>
              <a:spcBef>
                <a:spcPct val="30000"/>
              </a:spcBef>
              <a:spcAft>
                <a:spcPct val="0"/>
              </a:spcAft>
              <a:buClrTx/>
              <a:buSzTx/>
              <a:buFontTx/>
              <a:buNone/>
              <a:tabLst/>
              <a:defRPr/>
            </a:pPr>
            <a:r>
              <a:rPr lang="it-IT" sz="1200" b="1" kern="1200" baseline="0" dirty="0">
                <a:solidFill>
                  <a:schemeClr val="tx1"/>
                </a:solidFill>
                <a:latin typeface="+mn-lt"/>
                <a:ea typeface="+mn-ea"/>
                <a:cs typeface="+mn-cs"/>
              </a:rPr>
              <a:t>La più grande popolazione giovane fra i 2</a:t>
            </a:r>
            <a:r>
              <a:rPr lang="tr-TR" sz="1200" b="1" kern="1200" baseline="0" dirty="0">
                <a:solidFill>
                  <a:schemeClr val="tx1"/>
                </a:solidFill>
                <a:latin typeface="+mn-lt"/>
                <a:ea typeface="+mn-ea"/>
                <a:cs typeface="+mn-cs"/>
              </a:rPr>
              <a:t>8</a:t>
            </a:r>
            <a:r>
              <a:rPr lang="it-IT" sz="1200" b="1" kern="1200" baseline="0" dirty="0">
                <a:solidFill>
                  <a:schemeClr val="tx1"/>
                </a:solidFill>
                <a:latin typeface="+mn-lt"/>
                <a:ea typeface="+mn-ea"/>
                <a:cs typeface="+mn-cs"/>
              </a:rPr>
              <a:t> paesi dell’EU </a:t>
            </a:r>
            <a:endParaRPr lang="tr-TR" sz="1200" b="1" kern="1200" baseline="0" dirty="0">
              <a:solidFill>
                <a:schemeClr val="tx1"/>
              </a:solidFill>
              <a:latin typeface="+mn-lt"/>
              <a:ea typeface="+mn-ea"/>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tr-TR" dirty="0"/>
          </a:p>
        </p:txBody>
      </p:sp>
    </p:spTree>
    <p:extLst>
      <p:ext uri="{BB962C8B-B14F-4D97-AF65-F5344CB8AC3E}">
        <p14:creationId xmlns:p14="http://schemas.microsoft.com/office/powerpoint/2010/main" val="94662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looking into</a:t>
            </a:r>
            <a:r>
              <a:rPr lang="en-US" baseline="0" dirty="0"/>
              <a:t> the dynamics of the domestic market, Turkey’s favorable demographic structure has been a key driver of economic growth.  With half of its population under the age of thirty (30), Turkey stands out as the country with the largest youth population in Europe with increasing working age population and stable dependency ratio.  </a:t>
            </a:r>
            <a:endParaRPr lang="tr-TR" dirty="0"/>
          </a:p>
          <a:p>
            <a:pPr eaLnBrk="1" hangingPunct="1"/>
            <a:r>
              <a:rPr lang="it-IT" b="1" dirty="0"/>
              <a:t>Analizzando ulteriormente le dinamiche del mercato interno, la struttura demografica favorevole della Turchia è stata un fattore chiave per la crescita economica. Con la metà della popolazione al di sotto dei 30</a:t>
            </a:r>
            <a:r>
              <a:rPr lang="tr-TR" b="1" dirty="0"/>
              <a:t> </a:t>
            </a:r>
            <a:r>
              <a:rPr lang="tr-TR" b="1" dirty="0" err="1"/>
              <a:t>anni</a:t>
            </a:r>
            <a:r>
              <a:rPr lang="it-IT" b="1" dirty="0"/>
              <a:t>, la Turchia si distingue come il paese con la più grande popolazione giovanile in Europa con popolazione in età lavorativa in aumento e stabile rapporto di dipendenza.</a:t>
            </a:r>
            <a:endParaRPr lang="tr-TR" b="1" dirty="0"/>
          </a:p>
        </p:txBody>
      </p:sp>
    </p:spTree>
    <p:extLst>
      <p:ext uri="{BB962C8B-B14F-4D97-AF65-F5344CB8AC3E}">
        <p14:creationId xmlns:p14="http://schemas.microsoft.com/office/powerpoint/2010/main" val="41250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381000" y="685800"/>
            <a:ext cx="6094413" cy="342900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noProof="0" dirty="0"/>
              <a:t>Turkey’s education infrastructure supports a skilled labor pool which meets investors’ needs and requirements.. </a:t>
            </a:r>
            <a:endParaRPr lang="en-US" noProof="0" dirty="0"/>
          </a:p>
          <a:p>
            <a:pPr eaLnBrk="1" hangingPunct="1"/>
            <a:r>
              <a:rPr lang="it-IT" b="1" dirty="0"/>
              <a:t>L'infrastruttura educativa della Turchia supporta un pool di lavoro qualificato che soddisfa i bisogni e i requisiti degli investitori.</a:t>
            </a:r>
            <a:endParaRPr lang="tr-TR" b="1" dirty="0"/>
          </a:p>
          <a:p>
            <a:pPr eaLnBrk="1" hangingPunct="1"/>
            <a:endParaRPr lang="tr-TR" dirty="0"/>
          </a:p>
        </p:txBody>
      </p:sp>
    </p:spTree>
    <p:extLst>
      <p:ext uri="{BB962C8B-B14F-4D97-AF65-F5344CB8AC3E}">
        <p14:creationId xmlns:p14="http://schemas.microsoft.com/office/powerpoint/2010/main" val="314295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addition to the domestic market, Turkey’s customs union with the EU and free trade agreements with twenty-seven (27) countries enable investors in Turkey to access a combined market of almost 1 billion people without any custom and trade restrictions.  </a:t>
            </a:r>
            <a:endParaRPr lang="tr-T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Oltre al mercato nazionale</a:t>
            </a:r>
            <a:r>
              <a:rPr lang="tr-TR" b="1" dirty="0"/>
              <a:t> </a:t>
            </a:r>
            <a:r>
              <a:rPr lang="it-IT" b="1" dirty="0"/>
              <a:t>della Turchia unione doganale con l'UE e accordi di libero scambio con 27 Paesi consentono agli investitori in Turchia </a:t>
            </a:r>
            <a:r>
              <a:rPr lang="tr-TR" b="1" dirty="0"/>
              <a:t>acces</a:t>
            </a:r>
            <a:r>
              <a:rPr lang="it-IT" b="1" dirty="0"/>
              <a:t>s</a:t>
            </a:r>
            <a:r>
              <a:rPr lang="tr-TR" b="1" dirty="0"/>
              <a:t>o </a:t>
            </a:r>
            <a:r>
              <a:rPr lang="it-IT" b="1" dirty="0"/>
              <a:t>a un mercato di quasi 1 miliardo di </a:t>
            </a:r>
            <a:r>
              <a:rPr lang="tr-TR" b="1" dirty="0" err="1"/>
              <a:t>consumatori</a:t>
            </a:r>
            <a:r>
              <a:rPr lang="it-IT" b="1" dirty="0"/>
              <a:t> senza alcuna restrizione commerciali.</a:t>
            </a:r>
            <a:endParaRPr lang="tr-T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tr-TR" dirty="0"/>
          </a:p>
          <a:p>
            <a:pPr eaLnBrk="1" hangingPunct="1"/>
            <a:endParaRPr lang="tr-TR" dirty="0"/>
          </a:p>
        </p:txBody>
      </p:sp>
    </p:spTree>
    <p:extLst>
      <p:ext uri="{BB962C8B-B14F-4D97-AF65-F5344CB8AC3E}">
        <p14:creationId xmlns:p14="http://schemas.microsoft.com/office/powerpoint/2010/main" val="326625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eaLnBrk="1" hangingPunct="1"/>
            <a:r>
              <a:rPr lang="en-US" baseline="0" dirty="0"/>
              <a:t>While having natural assets, such as young population and geographic location, is an important factor to attract investment, without a business-friendly investment climate, it would be impossible to attract foreign investment. Turkey has tremendously improved its investment climate through reforms offering investors protection and equal treatment. </a:t>
            </a:r>
            <a:endParaRPr lang="tr-TR" dirty="0"/>
          </a:p>
          <a:p>
            <a:pPr eaLnBrk="1" hangingPunct="1"/>
            <a:r>
              <a:rPr lang="it-IT" b="1" baseline="0" dirty="0"/>
              <a:t>Pur avendo risorse naturali, come la popolazione giovane e la posizione geografica, è un fattore importante per attrarre investimenti, senza un clima di investimento favorevole alle imprese, sarebbe impossibile attirare investimenti esteri. La Turchia ha migliorato enormemente il clima degli investimenti attraverso riforme che offrono agli investitori protezione e parità di trattamento.</a:t>
            </a:r>
            <a:endParaRPr lang="en-US" b="1" baseline="0" dirty="0"/>
          </a:p>
        </p:txBody>
      </p:sp>
    </p:spTree>
    <p:extLst>
      <p:ext uri="{BB962C8B-B14F-4D97-AF65-F5344CB8AC3E}">
        <p14:creationId xmlns:p14="http://schemas.microsoft.com/office/powerpoint/2010/main" val="2035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74755" name="Rectangle 3"/>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providing  a liberal investment</a:t>
            </a:r>
            <a:r>
              <a:rPr lang="en-US" baseline="0" dirty="0"/>
              <a:t> climate, Turkey also offers lucrative incentives ranging from manufacturing incentives to R&amp;D and innovation support. Turkey is well aware of R&amp;D investments in order to move up the value chain. </a:t>
            </a:r>
            <a:endParaRPr lang="tr-TR"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Oltre a fornire un clima di investimento liberale, la Turchia offre anche incentivi redditizi che vanno dagli incentivi alla produzione alla ricerca e sviluppo e al sostegno all'innovazione. La Turchia è ben consapevole degli investimenti in ricerca e sviluppo al fine di risalire la catena del valore.</a:t>
            </a:r>
            <a:endParaRPr lang="tr-TR" b="1" dirty="0"/>
          </a:p>
          <a:p>
            <a:pPr eaLnBrk="1" hangingPunct="1"/>
            <a:endParaRPr lang="tr-TR" dirty="0"/>
          </a:p>
        </p:txBody>
      </p:sp>
    </p:spTree>
    <p:extLst>
      <p:ext uri="{BB962C8B-B14F-4D97-AF65-F5344CB8AC3E}">
        <p14:creationId xmlns:p14="http://schemas.microsoft.com/office/powerpoint/2010/main" val="154246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1"/>
            <a:ext cx="10363200" cy="1470025"/>
          </a:xfrm>
        </p:spPr>
        <p:txBody>
          <a:bodyPr>
            <a:normAutofit/>
          </a:bodyPr>
          <a:lstStyle>
            <a:lvl1pPr algn="ctr">
              <a:defRPr sz="4267"/>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733">
                <a:solidFill>
                  <a:schemeClr val="tx1">
                    <a:tint val="75000"/>
                  </a:schemeClr>
                </a:solidFill>
              </a:defRPr>
            </a:lvl1pPr>
            <a:lvl2pPr marL="609570" indent="0" algn="ctr">
              <a:buNone/>
              <a:defRPr>
                <a:solidFill>
                  <a:schemeClr val="tx1">
                    <a:tint val="75000"/>
                  </a:schemeClr>
                </a:solidFill>
              </a:defRPr>
            </a:lvl2pPr>
            <a:lvl3pPr marL="1219139"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7"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tr-TR"/>
              <a:t>Asıl alt başlık stilini düzenlemek için tıklatın</a:t>
            </a:r>
            <a:endParaRPr lang="en-US" dirty="0"/>
          </a:p>
        </p:txBody>
      </p:sp>
      <p:sp>
        <p:nvSpPr>
          <p:cNvPr id="7" name="Date Placeholder 6"/>
          <p:cNvSpPr>
            <a:spLocks noGrp="1"/>
          </p:cNvSpPr>
          <p:nvPr>
            <p:ph type="dt" sz="half" idx="10"/>
          </p:nvPr>
        </p:nvSpPr>
        <p:spPr>
          <a:xfrm>
            <a:off x="609600" y="8333735"/>
            <a:ext cx="2844800" cy="365125"/>
          </a:xfrm>
          <a:prstGeom prst="rect">
            <a:avLst/>
          </a:prstGeom>
        </p:spPr>
        <p:txBody>
          <a:bodyPr/>
          <a:lstStyle/>
          <a:p>
            <a:fld id="{D3C218EB-A505-4C6A-ACBE-60A09DAD1173}" type="datetimeFigureOut">
              <a:rPr lang="tr-TR" smtClean="0"/>
              <a:t>11.09.2018</a:t>
            </a:fld>
            <a:endParaRPr lang="tr-TR"/>
          </a:p>
        </p:txBody>
      </p:sp>
      <p:sp>
        <p:nvSpPr>
          <p:cNvPr id="8" name="Slide Number Placeholder 7"/>
          <p:cNvSpPr>
            <a:spLocks noGrp="1"/>
          </p:cNvSpPr>
          <p:nvPr>
            <p:ph type="sldNum" sz="quarter" idx="11"/>
          </p:nvPr>
        </p:nvSpPr>
        <p:spPr/>
        <p:txBody>
          <a:bodyPr/>
          <a:lstStyle/>
          <a:p>
            <a:fld id="{892BA4A1-2B52-42C4-A7EE-E8D159BDF026}" type="slidenum">
              <a:rPr lang="tr-TR" smtClean="0"/>
              <a:t>‹N›</a:t>
            </a:fld>
            <a:endParaRPr lang="tr-TR"/>
          </a:p>
        </p:txBody>
      </p:sp>
      <p:sp>
        <p:nvSpPr>
          <p:cNvPr id="9" name="Rectangle 8"/>
          <p:cNvSpPr/>
          <p:nvPr/>
        </p:nvSpPr>
        <p:spPr>
          <a:xfrm>
            <a:off x="401386" y="664787"/>
            <a:ext cx="11389236" cy="4515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3375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09600" y="8333735"/>
            <a:ext cx="2844800" cy="365125"/>
          </a:xfrm>
          <a:prstGeom prst="rect">
            <a:avLst/>
          </a:prstGeom>
        </p:spPr>
        <p:txBody>
          <a:bodyPr/>
          <a:lstStyle/>
          <a:p>
            <a:fld id="{8EAA2C8A-6213-7D41-9E9F-33C72E684926}" type="datetimeFigureOut">
              <a:rPr lang="tr-TR" smtClean="0"/>
              <a:t>11.09.2018</a:t>
            </a:fld>
            <a:endParaRPr lang="tr-TR"/>
          </a:p>
        </p:txBody>
      </p:sp>
      <p:sp>
        <p:nvSpPr>
          <p:cNvPr id="9" name="Rectangle 8"/>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87590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609600" y="8333735"/>
            <a:ext cx="2844800" cy="365125"/>
          </a:xfrm>
          <a:prstGeom prst="rect">
            <a:avLst/>
          </a:prstGeom>
        </p:spPr>
        <p:txBody>
          <a:bodyPr/>
          <a:lstStyle/>
          <a:p>
            <a:fld id="{8EAA2C8A-6213-7D41-9E9F-33C72E684926}" type="datetimeFigureOut">
              <a:rPr lang="tr-TR" smtClean="0"/>
              <a:t>11.09.2018</a:t>
            </a:fld>
            <a:endParaRPr lang="tr-TR"/>
          </a:p>
        </p:txBody>
      </p:sp>
      <p:sp>
        <p:nvSpPr>
          <p:cNvPr id="9" name="Rectangle 8"/>
          <p:cNvSpPr/>
          <p:nvPr/>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 name="Picture Placeholder 2"/>
          <p:cNvSpPr>
            <a:spLocks noGrp="1"/>
          </p:cNvSpPr>
          <p:nvPr>
            <p:ph type="pic" sz="quarter" idx="11" hasCustomPrompt="1"/>
          </p:nvPr>
        </p:nvSpPr>
        <p:spPr>
          <a:xfrm>
            <a:off x="0" y="0"/>
            <a:ext cx="12192000" cy="6858000"/>
          </a:xfrm>
        </p:spPr>
        <p:txBody>
          <a:bodyPr/>
          <a:lstStyle>
            <a:lvl1pPr marL="0" indent="0" algn="ctr">
              <a:buNone/>
              <a:defRPr>
                <a:latin typeface="Raleway"/>
                <a:cs typeface="Raleway"/>
              </a:defRPr>
            </a:lvl1pPr>
          </a:lstStyle>
          <a:p>
            <a:r>
              <a:rPr lang="en-US" dirty="0"/>
              <a:t>	</a:t>
            </a:r>
          </a:p>
        </p:txBody>
      </p:sp>
    </p:spTree>
    <p:extLst>
      <p:ext uri="{BB962C8B-B14F-4D97-AF65-F5344CB8AC3E}">
        <p14:creationId xmlns:p14="http://schemas.microsoft.com/office/powerpoint/2010/main" val="113171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ithout footer ar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4" name="Slide Number Placeholder 3"/>
          <p:cNvSpPr>
            <a:spLocks noGrp="1"/>
          </p:cNvSpPr>
          <p:nvPr>
            <p:ph type="sldNum" sz="quarter" idx="11"/>
          </p:nvPr>
        </p:nvSpPr>
        <p:spPr/>
        <p:txBody>
          <a:bodyPr/>
          <a:lstStyle/>
          <a:p>
            <a:fld id="{892BA4A1-2B52-42C4-A7EE-E8D159BDF026}" type="slidenum">
              <a:rPr lang="tr-TR" smtClean="0"/>
              <a:t>‹N›</a:t>
            </a:fld>
            <a:endParaRPr lang="tr-TR"/>
          </a:p>
        </p:txBody>
      </p:sp>
      <p:sp>
        <p:nvSpPr>
          <p:cNvPr id="5" name="Rectangle 4"/>
          <p:cNvSpPr/>
          <p:nvPr/>
        </p:nvSpPr>
        <p:spPr>
          <a:xfrm>
            <a:off x="4962863" y="5880851"/>
            <a:ext cx="2266277" cy="9771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4643" y="185530"/>
            <a:ext cx="576000" cy="432000"/>
          </a:xfrm>
          <a:prstGeom prst="rect">
            <a:avLst/>
          </a:prstGeom>
        </p:spPr>
      </p:pic>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4643" y="185530"/>
            <a:ext cx="576000" cy="432000"/>
          </a:xfrm>
          <a:prstGeom prst="rect">
            <a:avLst/>
          </a:prstGeom>
        </p:spPr>
      </p:pic>
    </p:spTree>
    <p:extLst>
      <p:ext uri="{BB962C8B-B14F-4D97-AF65-F5344CB8AC3E}">
        <p14:creationId xmlns:p14="http://schemas.microsoft.com/office/powerpoint/2010/main" val="41714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667"/>
            </a:lvl2pPr>
            <a:lvl3pPr>
              <a:defRPr sz="2400"/>
            </a:lvl3pPr>
            <a:lvl4pPr>
              <a:defRPr sz="2133"/>
            </a:lvl4pPr>
            <a:lvl5pPr>
              <a:defRPr sz="2133"/>
            </a:lvl5p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09600" y="8333735"/>
            <a:ext cx="2844800" cy="365125"/>
          </a:xfrm>
          <a:prstGeom prst="rect">
            <a:avLst/>
          </a:prstGeom>
        </p:spPr>
        <p:txBody>
          <a:bodyPr/>
          <a:lstStyle/>
          <a:p>
            <a:fld id="{D3C218EB-A505-4C6A-ACBE-60A09DAD1173}" type="datetimeFigureOut">
              <a:rPr lang="tr-TR" smtClean="0"/>
              <a:t>11.09.2018</a:t>
            </a:fld>
            <a:endParaRPr lang="tr-TR"/>
          </a:p>
        </p:txBody>
      </p:sp>
      <p:sp>
        <p:nvSpPr>
          <p:cNvPr id="6" name="Slide Number Placeholder 5"/>
          <p:cNvSpPr>
            <a:spLocks noGrp="1"/>
          </p:cNvSpPr>
          <p:nvPr>
            <p:ph type="sldNum" sz="quarter" idx="12"/>
          </p:nvPr>
        </p:nvSpPr>
        <p:spPr/>
        <p:txBody>
          <a:bodyPr/>
          <a:lstStyle/>
          <a:p>
            <a:fld id="{892BA4A1-2B52-42C4-A7EE-E8D159BDF026}" type="slidenum">
              <a:rPr lang="tr-TR" smtClean="0"/>
              <a:t>‹N›</a:t>
            </a:fld>
            <a:endParaRPr lang="tr-TR"/>
          </a:p>
        </p:txBody>
      </p:sp>
    </p:spTree>
    <p:extLst>
      <p:ext uri="{BB962C8B-B14F-4D97-AF65-F5344CB8AC3E}">
        <p14:creationId xmlns:p14="http://schemas.microsoft.com/office/powerpoint/2010/main" val="1358461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8333735"/>
            <a:ext cx="2844800" cy="365125"/>
          </a:xfrm>
          <a:prstGeom prst="rect">
            <a:avLst/>
          </a:prstGeom>
        </p:spPr>
        <p:txBody>
          <a:bodyPr/>
          <a:lstStyle/>
          <a:p>
            <a:fld id="{8EAA2C8A-6213-7D41-9E9F-33C72E684926}" type="datetimeFigureOut">
              <a:rPr lang="tr-TR" smtClean="0"/>
              <a:t>11.09.2018</a:t>
            </a:fld>
            <a:endParaRPr lang="tr-TR"/>
          </a:p>
        </p:txBody>
      </p:sp>
      <p:sp>
        <p:nvSpPr>
          <p:cNvPr id="6" name="Slide Number Placeholder 5"/>
          <p:cNvSpPr>
            <a:spLocks noGrp="1"/>
          </p:cNvSpPr>
          <p:nvPr>
            <p:ph type="sldNum" sz="quarter" idx="12"/>
          </p:nvPr>
        </p:nvSpPr>
        <p:spPr/>
        <p:txBody>
          <a:bodyPr/>
          <a:lstStyle/>
          <a:p>
            <a:fld id="{892BA4A1-2B52-42C4-A7EE-E8D159BDF026}" type="slidenum">
              <a:rPr lang="tr-TR" smtClean="0"/>
              <a:t>‹N›</a:t>
            </a:fld>
            <a:endParaRPr lang="tr-TR"/>
          </a:p>
        </p:txBody>
      </p:sp>
      <p:sp>
        <p:nvSpPr>
          <p:cNvPr id="3" name="Title 2"/>
          <p:cNvSpPr>
            <a:spLocks noGrp="1"/>
          </p:cNvSpPr>
          <p:nvPr>
            <p:ph type="title"/>
          </p:nvPr>
        </p:nvSpPr>
        <p:spPr/>
        <p:txBody>
          <a:bodyPr/>
          <a:lstStyle/>
          <a:p>
            <a:r>
              <a:rPr lang="en-US"/>
              <a:t>Click to edit Master title style</a:t>
            </a:r>
            <a:endParaRPr lang="tr-TR"/>
          </a:p>
        </p:txBody>
      </p:sp>
    </p:spTree>
    <p:extLst>
      <p:ext uri="{BB962C8B-B14F-4D97-AF65-F5344CB8AC3E}">
        <p14:creationId xmlns:p14="http://schemas.microsoft.com/office/powerpoint/2010/main" val="175638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Date Placeholder 3"/>
          <p:cNvSpPr>
            <a:spLocks noGrp="1"/>
          </p:cNvSpPr>
          <p:nvPr>
            <p:ph type="dt" sz="half" idx="10"/>
          </p:nvPr>
        </p:nvSpPr>
        <p:spPr>
          <a:xfrm>
            <a:off x="609600" y="8333735"/>
            <a:ext cx="2844800" cy="365125"/>
          </a:xfrm>
          <a:prstGeom prst="rect">
            <a:avLst/>
          </a:prstGeom>
        </p:spPr>
        <p:txBody>
          <a:bodyPr/>
          <a:lstStyle/>
          <a:p>
            <a:fld id="{8EAA2C8A-6213-7D41-9E9F-33C72E684926}" type="datetimeFigureOut">
              <a:rPr lang="tr-TR" smtClean="0"/>
              <a:t>11.09.2018</a:t>
            </a:fld>
            <a:endParaRPr lang="tr-TR"/>
          </a:p>
        </p:txBody>
      </p:sp>
      <p:sp>
        <p:nvSpPr>
          <p:cNvPr id="6" name="Slide Number Placeholder 5"/>
          <p:cNvSpPr>
            <a:spLocks noGrp="1"/>
          </p:cNvSpPr>
          <p:nvPr>
            <p:ph type="sldNum" sz="quarter" idx="12"/>
          </p:nvPr>
        </p:nvSpPr>
        <p:spPr/>
        <p:txBody>
          <a:bodyPr/>
          <a:lstStyle/>
          <a:p>
            <a:fld id="{892BA4A1-2B52-42C4-A7EE-E8D159BDF026}" type="slidenum">
              <a:rPr lang="tr-TR" smtClean="0"/>
              <a:t>‹N›</a:t>
            </a:fld>
            <a:endParaRPr lang="tr-TR"/>
          </a:p>
        </p:txBody>
      </p:sp>
      <p:cxnSp>
        <p:nvCxnSpPr>
          <p:cNvPr id="8" name="Straight Connector 7"/>
          <p:cNvCxnSpPr/>
          <p:nvPr/>
        </p:nvCxnSpPr>
        <p:spPr>
          <a:xfrm flipH="1">
            <a:off x="533074" y="749419"/>
            <a:ext cx="1109084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1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349349"/>
            <a:ext cx="5384800" cy="4525963"/>
          </a:xfrm>
        </p:spPr>
        <p:txBody>
          <a:bodyPr>
            <a:normAutofit/>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197600" y="1349349"/>
            <a:ext cx="5384800" cy="4525963"/>
          </a:xfrm>
        </p:spPr>
        <p:txBody>
          <a:bodyPr>
            <a:normAutofit/>
          </a:bodyPr>
          <a:lstStyle>
            <a:lvl1pPr>
              <a:defRPr sz="2400"/>
            </a:lvl1pPr>
            <a:lvl2pPr>
              <a:defRPr sz="2133"/>
            </a:lvl2pPr>
            <a:lvl3pPr>
              <a:defRPr sz="1867"/>
            </a:lvl3pPr>
            <a:lvl4pPr>
              <a:defRPr sz="1600"/>
            </a:lvl4pPr>
            <a:lvl5pPr>
              <a:defRPr sz="1600"/>
            </a:lvl5pPr>
            <a:lvl6pPr>
              <a:defRPr sz="2400"/>
            </a:lvl6pPr>
            <a:lvl7pPr>
              <a:defRPr sz="2400"/>
            </a:lvl7pPr>
            <a:lvl8pPr>
              <a:defRPr sz="2400"/>
            </a:lvl8pPr>
            <a:lvl9pPr>
              <a:defRPr sz="2400"/>
            </a:lvl9p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a:xfrm>
            <a:off x="609600" y="8333735"/>
            <a:ext cx="2844800" cy="365125"/>
          </a:xfrm>
          <a:prstGeom prst="rect">
            <a:avLst/>
          </a:prstGeom>
        </p:spPr>
        <p:txBody>
          <a:bodyPr/>
          <a:lstStyle/>
          <a:p>
            <a:fld id="{D3C218EB-A505-4C6A-ACBE-60A09DAD1173}" type="datetimeFigureOut">
              <a:rPr lang="tr-TR" smtClean="0"/>
              <a:t>11.09.2018</a:t>
            </a:fld>
            <a:endParaRPr lang="tr-TR"/>
          </a:p>
        </p:txBody>
      </p:sp>
      <p:sp>
        <p:nvSpPr>
          <p:cNvPr id="7" name="Slide Number Placeholder 6"/>
          <p:cNvSpPr>
            <a:spLocks noGrp="1"/>
          </p:cNvSpPr>
          <p:nvPr>
            <p:ph type="sldNum" sz="quarter" idx="12"/>
          </p:nvPr>
        </p:nvSpPr>
        <p:spPr/>
        <p:txBody>
          <a:bodyPr/>
          <a:lstStyle/>
          <a:p>
            <a:fld id="{892BA4A1-2B52-42C4-A7EE-E8D159BDF026}" type="slidenum">
              <a:rPr lang="tr-TR" smtClean="0"/>
              <a:t>‹N›</a:t>
            </a:fld>
            <a:endParaRPr lang="tr-TR"/>
          </a:p>
        </p:txBody>
      </p:sp>
    </p:spTree>
    <p:extLst>
      <p:ext uri="{BB962C8B-B14F-4D97-AF65-F5344CB8AC3E}">
        <p14:creationId xmlns:p14="http://schemas.microsoft.com/office/powerpoint/2010/main" val="199867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dirty="0"/>
              <a:t>CLICK TO EDIT MASTER TITLE STYLE</a:t>
            </a:r>
          </a:p>
        </p:txBody>
      </p:sp>
      <p:sp>
        <p:nvSpPr>
          <p:cNvPr id="3" name="Text Placeholder 2"/>
          <p:cNvSpPr>
            <a:spLocks noGrp="1"/>
          </p:cNvSpPr>
          <p:nvPr>
            <p:ph type="body" idx="1"/>
          </p:nvPr>
        </p:nvSpPr>
        <p:spPr>
          <a:xfrm>
            <a:off x="609603" y="1334432"/>
            <a:ext cx="5386917" cy="639763"/>
          </a:xfrm>
        </p:spPr>
        <p:txBody>
          <a:bodyPr anchor="b"/>
          <a:lstStyle>
            <a:lvl1pPr marL="0" indent="0">
              <a:buNone/>
              <a:defRPr sz="2400" b="1">
                <a:latin typeface="Raleway"/>
                <a:cs typeface="Raleway"/>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tr-TR"/>
              <a:t>Ana metin stillerini düzenlemek için tıklatın</a:t>
            </a:r>
          </a:p>
        </p:txBody>
      </p:sp>
      <p:sp>
        <p:nvSpPr>
          <p:cNvPr id="4" name="Content Placeholder 3"/>
          <p:cNvSpPr>
            <a:spLocks noGrp="1"/>
          </p:cNvSpPr>
          <p:nvPr>
            <p:ph sz="half" idx="2"/>
          </p:nvPr>
        </p:nvSpPr>
        <p:spPr>
          <a:xfrm>
            <a:off x="609603" y="1974192"/>
            <a:ext cx="5386917" cy="3951288"/>
          </a:xfrm>
        </p:spPr>
        <p:txBody>
          <a:bodyPr>
            <a:normAutofit/>
          </a:bodyPr>
          <a:lstStyle>
            <a:lvl1pPr>
              <a:defRPr sz="2400">
                <a:latin typeface="Raleway"/>
                <a:cs typeface="Raleway"/>
              </a:defRPr>
            </a:lvl1pPr>
            <a:lvl2pPr>
              <a:defRPr sz="2133">
                <a:latin typeface="Raleway"/>
                <a:cs typeface="Raleway"/>
              </a:defRPr>
            </a:lvl2pPr>
            <a:lvl3pPr>
              <a:defRPr sz="1867">
                <a:latin typeface="Raleway"/>
                <a:cs typeface="Raleway"/>
              </a:defRPr>
            </a:lvl3pPr>
            <a:lvl4pPr>
              <a:defRPr sz="1600">
                <a:latin typeface="Raleway"/>
                <a:cs typeface="Raleway"/>
              </a:defRPr>
            </a:lvl4pPr>
            <a:lvl5pPr>
              <a:defRPr sz="1600">
                <a:latin typeface="Raleway"/>
                <a:cs typeface="Raleway"/>
              </a:defRPr>
            </a:lvl5pPr>
            <a:lvl6pPr>
              <a:defRPr sz="2133"/>
            </a:lvl6pPr>
            <a:lvl7pPr>
              <a:defRPr sz="2133"/>
            </a:lvl7pPr>
            <a:lvl8pPr>
              <a:defRPr sz="2133"/>
            </a:lvl8pPr>
            <a:lvl9pPr>
              <a:defRPr sz="2133"/>
            </a:lvl9p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193373" y="1334432"/>
            <a:ext cx="5389033" cy="639763"/>
          </a:xfrm>
        </p:spPr>
        <p:txBody>
          <a:bodyPr anchor="b"/>
          <a:lstStyle>
            <a:lvl1pPr marL="0" indent="0">
              <a:buNone/>
              <a:defRPr sz="2400" b="1">
                <a:latin typeface="Raleway"/>
                <a:cs typeface="Raleway"/>
              </a:defRPr>
            </a:lvl1pPr>
            <a:lvl2pPr marL="609570" indent="0">
              <a:buNone/>
              <a:defRPr sz="2667" b="1"/>
            </a:lvl2pPr>
            <a:lvl3pPr marL="1219139" indent="0">
              <a:buNone/>
              <a:defRPr sz="2400" b="1"/>
            </a:lvl3pPr>
            <a:lvl4pPr marL="1828709" indent="0">
              <a:buNone/>
              <a:defRPr sz="2133" b="1"/>
            </a:lvl4pPr>
            <a:lvl5pPr marL="2438278" indent="0">
              <a:buNone/>
              <a:defRPr sz="2133" b="1"/>
            </a:lvl5pPr>
            <a:lvl6pPr marL="3047848" indent="0">
              <a:buNone/>
              <a:defRPr sz="2133" b="1"/>
            </a:lvl6pPr>
            <a:lvl7pPr marL="3657417" indent="0">
              <a:buNone/>
              <a:defRPr sz="2133" b="1"/>
            </a:lvl7pPr>
            <a:lvl8pPr marL="4266987" indent="0">
              <a:buNone/>
              <a:defRPr sz="2133" b="1"/>
            </a:lvl8pPr>
            <a:lvl9pPr marL="4876557" indent="0">
              <a:buNone/>
              <a:defRPr sz="2133" b="1"/>
            </a:lvl9pPr>
          </a:lstStyle>
          <a:p>
            <a:pPr lvl="0"/>
            <a:r>
              <a:rPr lang="tr-TR"/>
              <a:t>Ana metin stillerini düzenlemek için tıklatın</a:t>
            </a:r>
          </a:p>
        </p:txBody>
      </p:sp>
      <p:sp>
        <p:nvSpPr>
          <p:cNvPr id="6" name="Content Placeholder 5"/>
          <p:cNvSpPr>
            <a:spLocks noGrp="1"/>
          </p:cNvSpPr>
          <p:nvPr>
            <p:ph sz="quarter" idx="4"/>
          </p:nvPr>
        </p:nvSpPr>
        <p:spPr>
          <a:xfrm>
            <a:off x="6193373" y="1974192"/>
            <a:ext cx="5389033" cy="3951288"/>
          </a:xfrm>
        </p:spPr>
        <p:txBody>
          <a:bodyPr>
            <a:normAutofit/>
          </a:bodyPr>
          <a:lstStyle>
            <a:lvl1pPr>
              <a:defRPr sz="2400">
                <a:latin typeface="Raleway"/>
                <a:cs typeface="Raleway"/>
              </a:defRPr>
            </a:lvl1pPr>
            <a:lvl2pPr>
              <a:defRPr sz="2133">
                <a:latin typeface="Raleway"/>
                <a:cs typeface="Raleway"/>
              </a:defRPr>
            </a:lvl2pPr>
            <a:lvl3pPr>
              <a:defRPr sz="1867">
                <a:latin typeface="Raleway"/>
                <a:cs typeface="Raleway"/>
              </a:defRPr>
            </a:lvl3pPr>
            <a:lvl4pPr>
              <a:defRPr sz="1600">
                <a:latin typeface="Raleway"/>
                <a:cs typeface="Raleway"/>
              </a:defRPr>
            </a:lvl4pPr>
            <a:lvl5pPr>
              <a:defRPr sz="1600">
                <a:latin typeface="Raleway"/>
                <a:cs typeface="Raleway"/>
              </a:defRPr>
            </a:lvl5pPr>
            <a:lvl6pPr>
              <a:defRPr sz="2133"/>
            </a:lvl6pPr>
            <a:lvl7pPr>
              <a:defRPr sz="2133"/>
            </a:lvl7pPr>
            <a:lvl8pPr>
              <a:defRPr sz="2133"/>
            </a:lvl8pPr>
            <a:lvl9pPr>
              <a:defRPr sz="2133"/>
            </a:lvl9p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a:xfrm>
            <a:off x="609600" y="8333735"/>
            <a:ext cx="2844800" cy="365125"/>
          </a:xfrm>
          <a:prstGeom prst="rect">
            <a:avLst/>
          </a:prstGeom>
        </p:spPr>
        <p:txBody>
          <a:bodyPr/>
          <a:lstStyle>
            <a:lvl1pPr>
              <a:defRPr sz="1467">
                <a:latin typeface="Raleway"/>
                <a:cs typeface="Raleway"/>
              </a:defRPr>
            </a:lvl1pPr>
          </a:lstStyle>
          <a:p>
            <a:fld id="{D3C218EB-A505-4C6A-ACBE-60A09DAD1173}" type="datetimeFigureOut">
              <a:rPr lang="tr-TR" smtClean="0"/>
              <a:t>11.09.2018</a:t>
            </a:fld>
            <a:endParaRPr lang="tr-TR"/>
          </a:p>
        </p:txBody>
      </p:sp>
      <p:sp>
        <p:nvSpPr>
          <p:cNvPr id="9" name="Slide Number Placeholder 8"/>
          <p:cNvSpPr>
            <a:spLocks noGrp="1"/>
          </p:cNvSpPr>
          <p:nvPr>
            <p:ph type="sldNum" sz="quarter" idx="12"/>
          </p:nvPr>
        </p:nvSpPr>
        <p:spPr/>
        <p:txBody>
          <a:bodyPr/>
          <a:lstStyle>
            <a:lvl1pPr>
              <a:defRPr sz="1467">
                <a:latin typeface="Raleway"/>
                <a:cs typeface="Raleway"/>
              </a:defRPr>
            </a:lvl1pPr>
          </a:lstStyle>
          <a:p>
            <a:fld id="{892BA4A1-2B52-42C4-A7EE-E8D159BDF026}" type="slidenum">
              <a:rPr lang="tr-TR" smtClean="0"/>
              <a:t>‹N›</a:t>
            </a:fld>
            <a:endParaRPr lang="tr-TR"/>
          </a:p>
        </p:txBody>
      </p:sp>
    </p:spTree>
    <p:extLst>
      <p:ext uri="{BB962C8B-B14F-4D97-AF65-F5344CB8AC3E}">
        <p14:creationId xmlns:p14="http://schemas.microsoft.com/office/powerpoint/2010/main" val="82005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8333735"/>
            <a:ext cx="2844800" cy="365125"/>
          </a:xfrm>
          <a:prstGeom prst="rect">
            <a:avLst/>
          </a:prstGeom>
        </p:spPr>
        <p:txBody>
          <a:bodyPr/>
          <a:lstStyle/>
          <a:p>
            <a:fld id="{8EAA2C8A-6213-7D41-9E9F-33C72E684926}" type="datetimeFigureOut">
              <a:rPr lang="tr-TR" smtClean="0"/>
              <a:t>11.09.2018</a:t>
            </a:fld>
            <a:endParaRPr lang="tr-TR"/>
          </a:p>
        </p:txBody>
      </p:sp>
      <p:sp>
        <p:nvSpPr>
          <p:cNvPr id="5" name="Slide Number Placeholder 4"/>
          <p:cNvSpPr>
            <a:spLocks noGrp="1"/>
          </p:cNvSpPr>
          <p:nvPr>
            <p:ph type="sldNum" sz="quarter" idx="12"/>
          </p:nvPr>
        </p:nvSpPr>
        <p:spPr/>
        <p:txBody>
          <a:bodyPr/>
          <a:lstStyle/>
          <a:p>
            <a:fld id="{892BA4A1-2B52-42C4-A7EE-E8D159BDF026}" type="slidenum">
              <a:rPr lang="tr-TR" smtClean="0"/>
              <a:t>‹N›</a:t>
            </a:fld>
            <a:endParaRPr lang="tr-TR"/>
          </a:p>
        </p:txBody>
      </p:sp>
      <p:sp>
        <p:nvSpPr>
          <p:cNvPr id="4" name="Rectangle 3"/>
          <p:cNvSpPr/>
          <p:nvPr/>
        </p:nvSpPr>
        <p:spPr>
          <a:xfrm>
            <a:off x="5527917" y="6063230"/>
            <a:ext cx="1256345" cy="71010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Rectangle 5"/>
          <p:cNvSpPr/>
          <p:nvPr/>
        </p:nvSpPr>
        <p:spPr>
          <a:xfrm>
            <a:off x="0" y="4621428"/>
            <a:ext cx="12192000" cy="22365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4647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8333735"/>
            <a:ext cx="2844800" cy="365125"/>
          </a:xfrm>
          <a:prstGeom prst="rect">
            <a:avLst/>
          </a:prstGeom>
        </p:spPr>
        <p:txBody>
          <a:bodyPr/>
          <a:lstStyle/>
          <a:p>
            <a:fld id="{8EAA2C8A-6213-7D41-9E9F-33C72E684926}" type="datetimeFigureOut">
              <a:rPr lang="tr-TR" smtClean="0"/>
              <a:t>11.09.2018</a:t>
            </a:fld>
            <a:endParaRPr lang="tr-TR"/>
          </a:p>
        </p:txBody>
      </p:sp>
      <p:sp>
        <p:nvSpPr>
          <p:cNvPr id="5" name="Slide Number Placeholder 4"/>
          <p:cNvSpPr>
            <a:spLocks noGrp="1"/>
          </p:cNvSpPr>
          <p:nvPr>
            <p:ph type="sldNum" sz="quarter" idx="12"/>
          </p:nvPr>
        </p:nvSpPr>
        <p:spPr/>
        <p:txBody>
          <a:bodyPr/>
          <a:lstStyle/>
          <a:p>
            <a:fld id="{892BA4A1-2B52-42C4-A7EE-E8D159BDF026}" type="slidenum">
              <a:rPr lang="tr-TR" smtClean="0"/>
              <a:t>‹N›</a:t>
            </a:fld>
            <a:endParaRPr lang="tr-TR"/>
          </a:p>
        </p:txBody>
      </p:sp>
      <p:sp>
        <p:nvSpPr>
          <p:cNvPr id="4" name="Rectangle 3"/>
          <p:cNvSpPr/>
          <p:nvPr/>
        </p:nvSpPr>
        <p:spPr>
          <a:xfrm>
            <a:off x="5527917" y="6063230"/>
            <a:ext cx="1256345" cy="71010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3220513" y="1478495"/>
            <a:ext cx="5938308" cy="3905249"/>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6" name="Rectangle 5"/>
          <p:cNvSpPr/>
          <p:nvPr/>
        </p:nvSpPr>
        <p:spPr>
          <a:xfrm>
            <a:off x="0" y="1320800"/>
            <a:ext cx="12192000" cy="55372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6449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609600" y="8333735"/>
            <a:ext cx="2844800" cy="365125"/>
          </a:xfrm>
          <a:prstGeom prst="rect">
            <a:avLst/>
          </a:prstGeom>
        </p:spPr>
        <p:txBody>
          <a:bodyPr/>
          <a:lstStyle/>
          <a:p>
            <a:fld id="{8EAA2C8A-6213-7D41-9E9F-33C72E684926}" type="datetimeFigureOut">
              <a:rPr lang="tr-TR" smtClean="0"/>
              <a:t>11.09.2018</a:t>
            </a:fld>
            <a:endParaRPr lang="tr-TR"/>
          </a:p>
        </p:txBody>
      </p:sp>
      <p:sp>
        <p:nvSpPr>
          <p:cNvPr id="5" name="Slide Number Placeholder 4"/>
          <p:cNvSpPr>
            <a:spLocks noGrp="1"/>
          </p:cNvSpPr>
          <p:nvPr>
            <p:ph type="sldNum" sz="quarter" idx="12"/>
          </p:nvPr>
        </p:nvSpPr>
        <p:spPr/>
        <p:txBody>
          <a:bodyPr/>
          <a:lstStyle/>
          <a:p>
            <a:fld id="{892BA4A1-2B52-42C4-A7EE-E8D159BDF026}" type="slidenum">
              <a:rPr lang="tr-TR" smtClean="0"/>
              <a:t>‹N›</a:t>
            </a:fld>
            <a:endParaRPr lang="tr-TR"/>
          </a:p>
        </p:txBody>
      </p:sp>
      <p:sp>
        <p:nvSpPr>
          <p:cNvPr id="6" name="Rectangle 5"/>
          <p:cNvSpPr/>
          <p:nvPr/>
        </p:nvSpPr>
        <p:spPr>
          <a:xfrm>
            <a:off x="0" y="-113396"/>
            <a:ext cx="12192000" cy="22365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5102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7" y="174302"/>
            <a:ext cx="8128000" cy="474780"/>
          </a:xfrm>
          <a:prstGeom prst="rect">
            <a:avLst/>
          </a:prstGeom>
        </p:spPr>
        <p:txBody>
          <a:bodyPr vert="horz" lIns="0" tIns="0" rIns="0" bIns="0" rtlCol="0" anchor="ctr">
            <a:normAutofit/>
          </a:bodyPr>
          <a:lstStyle/>
          <a:p>
            <a:r>
              <a:rPr lang="tr-TR" dirty="0"/>
              <a:t>Asıl başlık stili için tıklatın</a:t>
            </a:r>
            <a:endParaRPr lang="en-US" dirty="0"/>
          </a:p>
        </p:txBody>
      </p:sp>
      <p:sp>
        <p:nvSpPr>
          <p:cNvPr id="3" name="Text Placeholder 2"/>
          <p:cNvSpPr>
            <a:spLocks noGrp="1"/>
          </p:cNvSpPr>
          <p:nvPr>
            <p:ph type="body" idx="1"/>
          </p:nvPr>
        </p:nvSpPr>
        <p:spPr>
          <a:xfrm>
            <a:off x="609600" y="1386976"/>
            <a:ext cx="10972800" cy="4525963"/>
          </a:xfrm>
          <a:prstGeom prst="rect">
            <a:avLst/>
          </a:prstGeom>
        </p:spPr>
        <p:txBody>
          <a:bodyPr vert="horz" lIns="91440" tIns="45720" rIns="91440" bIns="45720" rtlCol="0">
            <a:normAutofit/>
          </a:bodyPr>
          <a:lstStyle/>
          <a:p>
            <a:pPr lvl="0"/>
            <a:r>
              <a:rPr lang="tr-TR" dirty="0"/>
              <a:t>Ana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6" name="Slide Number Placeholder 5"/>
          <p:cNvSpPr>
            <a:spLocks noGrp="1"/>
          </p:cNvSpPr>
          <p:nvPr>
            <p:ph type="sldNum" sz="quarter" idx="4"/>
          </p:nvPr>
        </p:nvSpPr>
        <p:spPr>
          <a:xfrm>
            <a:off x="8737600" y="6298428"/>
            <a:ext cx="2844800" cy="365125"/>
          </a:xfrm>
          <a:prstGeom prst="rect">
            <a:avLst/>
          </a:prstGeom>
        </p:spPr>
        <p:txBody>
          <a:bodyPr vert="horz" lIns="91440" tIns="45720" rIns="91440" bIns="45720" rtlCol="0" anchor="ctr"/>
          <a:lstStyle>
            <a:lvl1pPr algn="r">
              <a:defRPr sz="1600">
                <a:solidFill>
                  <a:schemeClr val="tx1">
                    <a:tint val="75000"/>
                  </a:schemeClr>
                </a:solidFill>
                <a:latin typeface="Calibri Light" panose="020F0302020204030204" pitchFamily="34" charset="0"/>
                <a:cs typeface="Calibri Light" panose="020F0302020204030204" pitchFamily="34" charset="0"/>
              </a:defRPr>
            </a:lvl1pPr>
          </a:lstStyle>
          <a:p>
            <a:fld id="{892BA4A1-2B52-42C4-A7EE-E8D159BDF026}" type="slidenum">
              <a:rPr lang="tr-TR" smtClean="0"/>
              <a:t>‹N›</a:t>
            </a:fld>
            <a:endParaRPr lang="tr-TR"/>
          </a:p>
        </p:txBody>
      </p:sp>
    </p:spTree>
    <p:extLst>
      <p:ext uri="{BB962C8B-B14F-4D97-AF65-F5344CB8AC3E}">
        <p14:creationId xmlns:p14="http://schemas.microsoft.com/office/powerpoint/2010/main" val="7605495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609570" rtl="0" eaLnBrk="1" latinLnBrk="0" hangingPunct="1">
        <a:spcBef>
          <a:spcPct val="0"/>
        </a:spcBef>
        <a:buNone/>
        <a:defRPr sz="2400" b="1" kern="1200">
          <a:solidFill>
            <a:schemeClr val="bg2">
              <a:lumMod val="25000"/>
            </a:schemeClr>
          </a:solidFill>
          <a:latin typeface="Effra Heavy" charset="-94"/>
          <a:ea typeface="Effra Heavy" charset="-94"/>
          <a:cs typeface="Effra Heavy" charset="-94"/>
        </a:defRPr>
      </a:lvl1pPr>
    </p:titleStyle>
    <p:bodyStyle>
      <a:lvl1pPr marL="457177" indent="-457177" algn="l" defTabSz="609570" rtl="0" eaLnBrk="1" latinLnBrk="0" hangingPunct="1">
        <a:spcBef>
          <a:spcPct val="20000"/>
        </a:spcBef>
        <a:buFont typeface="Arial"/>
        <a:buChar char="•"/>
        <a:defRPr sz="3200" kern="1200">
          <a:solidFill>
            <a:schemeClr val="tx1">
              <a:lumMod val="85000"/>
              <a:lumOff val="15000"/>
            </a:schemeClr>
          </a:solidFill>
          <a:latin typeface="Effra" charset="-94"/>
          <a:ea typeface="Effra" charset="-94"/>
          <a:cs typeface="Effra" charset="-94"/>
        </a:defRPr>
      </a:lvl1pPr>
      <a:lvl2pPr marL="990551" indent="-380982" algn="l" defTabSz="609570" rtl="0" eaLnBrk="1" latinLnBrk="0" hangingPunct="1">
        <a:spcBef>
          <a:spcPct val="20000"/>
        </a:spcBef>
        <a:buFont typeface="Arial"/>
        <a:buChar char="–"/>
        <a:defRPr sz="2400" kern="1200">
          <a:solidFill>
            <a:schemeClr val="tx1">
              <a:lumMod val="85000"/>
              <a:lumOff val="15000"/>
            </a:schemeClr>
          </a:solidFill>
          <a:latin typeface="Effra" charset="-94"/>
          <a:ea typeface="Effra" charset="-94"/>
          <a:cs typeface="Effra" charset="-94"/>
        </a:defRPr>
      </a:lvl2pPr>
      <a:lvl3pPr marL="1523923" indent="-304784" algn="l" defTabSz="609570" rtl="0" eaLnBrk="1" latinLnBrk="0" hangingPunct="1">
        <a:spcBef>
          <a:spcPct val="20000"/>
        </a:spcBef>
        <a:buFont typeface="Arial"/>
        <a:buChar char="•"/>
        <a:defRPr sz="2000" kern="1200">
          <a:solidFill>
            <a:schemeClr val="tx1">
              <a:lumMod val="85000"/>
              <a:lumOff val="15000"/>
            </a:schemeClr>
          </a:solidFill>
          <a:latin typeface="Effra Light" charset="-94"/>
          <a:ea typeface="Effra Light" charset="-94"/>
          <a:cs typeface="Effra Light" charset="-94"/>
        </a:defRPr>
      </a:lvl3pPr>
      <a:lvl4pPr marL="2133493" indent="-304784" algn="l" defTabSz="609570" rtl="0" eaLnBrk="1" latinLnBrk="0" hangingPunct="1">
        <a:spcBef>
          <a:spcPct val="20000"/>
        </a:spcBef>
        <a:buFont typeface="Arial"/>
        <a:buChar char="–"/>
        <a:defRPr sz="1800" kern="1200">
          <a:solidFill>
            <a:schemeClr val="tx1">
              <a:lumMod val="85000"/>
              <a:lumOff val="15000"/>
            </a:schemeClr>
          </a:solidFill>
          <a:latin typeface="Effra Light" charset="-94"/>
          <a:ea typeface="Effra Light" charset="-94"/>
          <a:cs typeface="Effra Light" charset="-94"/>
        </a:defRPr>
      </a:lvl4pPr>
      <a:lvl5pPr marL="2743063" indent="-304784" algn="l" defTabSz="609570" rtl="0" eaLnBrk="1" latinLnBrk="0" hangingPunct="1">
        <a:spcBef>
          <a:spcPct val="20000"/>
        </a:spcBef>
        <a:buFont typeface="Arial"/>
        <a:buChar char="»"/>
        <a:defRPr sz="1600" kern="1200">
          <a:solidFill>
            <a:schemeClr val="tx1">
              <a:lumMod val="85000"/>
              <a:lumOff val="15000"/>
            </a:schemeClr>
          </a:solidFill>
          <a:latin typeface="Effra Light" charset="-94"/>
          <a:ea typeface="Effra Light" charset="-94"/>
          <a:cs typeface="Effra Light" charset="-94"/>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1"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18" Type="http://schemas.microsoft.com/office/2007/relationships/hdphoto" Target="../media/hdphoto11.wdp"/><Relationship Id="rId3" Type="http://schemas.openxmlformats.org/officeDocument/2006/relationships/image" Target="../media/image29.jpeg"/><Relationship Id="rId21" Type="http://schemas.openxmlformats.org/officeDocument/2006/relationships/image" Target="../media/image41.png"/><Relationship Id="rId7" Type="http://schemas.microsoft.com/office/2007/relationships/hdphoto" Target="../media/hdphoto8.wdp"/><Relationship Id="rId12" Type="http://schemas.microsoft.com/office/2007/relationships/hdphoto" Target="../media/hdphoto10.wdp"/><Relationship Id="rId17" Type="http://schemas.openxmlformats.org/officeDocument/2006/relationships/image" Target="../media/image39.png"/><Relationship Id="rId2" Type="http://schemas.openxmlformats.org/officeDocument/2006/relationships/notesSlide" Target="../notesSlides/notesSlide10.xml"/><Relationship Id="rId16" Type="http://schemas.openxmlformats.org/officeDocument/2006/relationships/image" Target="../media/image7.png"/><Relationship Id="rId20" Type="http://schemas.microsoft.com/office/2007/relationships/hdphoto" Target="../media/hdphoto12.wdp"/><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0.png"/><Relationship Id="rId4" Type="http://schemas.openxmlformats.org/officeDocument/2006/relationships/image" Target="../media/image30.jpeg"/><Relationship Id="rId9" Type="http://schemas.microsoft.com/office/2007/relationships/hdphoto" Target="../media/hdphoto9.wdp"/><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3.emf"/><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microsoft.com/office/2007/relationships/hdphoto" Target="../media/hdphoto13.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8.tif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2.wdp"/><Relationship Id="rId18" Type="http://schemas.openxmlformats.org/officeDocument/2006/relationships/image" Target="../media/image13.gif"/><Relationship Id="rId3" Type="http://schemas.openxmlformats.org/officeDocument/2006/relationships/diagramData" Target="../diagrams/data1.xml"/><Relationship Id="rId21" Type="http://schemas.openxmlformats.org/officeDocument/2006/relationships/image" Target="../media/image7.png"/><Relationship Id="rId7" Type="http://schemas.microsoft.com/office/2007/relationships/diagramDrawing" Target="../diagrams/drawing1.xml"/><Relationship Id="rId12" Type="http://schemas.openxmlformats.org/officeDocument/2006/relationships/image" Target="../media/image6.png"/><Relationship Id="rId17"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image" Target="../media/image12.png"/><Relationship Id="rId20"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hdphoto" Target="../media/hdphoto1.wdp"/><Relationship Id="rId5" Type="http://schemas.openxmlformats.org/officeDocument/2006/relationships/diagramQuickStyle" Target="../diagrams/quickStyle1.xml"/><Relationship Id="rId15" Type="http://schemas.openxmlformats.org/officeDocument/2006/relationships/image" Target="../media/image11.emf"/><Relationship Id="rId10" Type="http://schemas.openxmlformats.org/officeDocument/2006/relationships/image" Target="../media/image5.png"/><Relationship Id="rId19"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chart" Target="../charts/chart2.xml"/><Relationship Id="rId5" Type="http://schemas.openxmlformats.org/officeDocument/2006/relationships/image" Target="../media/image16.png"/><Relationship Id="rId10" Type="http://schemas.openxmlformats.org/officeDocument/2006/relationships/image" Target="../media/image7.png"/><Relationship Id="rId4" Type="http://schemas.microsoft.com/office/2007/relationships/hdphoto" Target="../media/hdphoto5.wdp"/><Relationship Id="rId9"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12"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0.xml"/><Relationship Id="rId11" Type="http://schemas.openxmlformats.org/officeDocument/2006/relationships/chart" Target="../charts/chart14.xml"/><Relationship Id="rId5" Type="http://schemas.openxmlformats.org/officeDocument/2006/relationships/chart" Target="../charts/chart9.xml"/><Relationship Id="rId10" Type="http://schemas.openxmlformats.org/officeDocument/2006/relationships/chart" Target="../charts/chart13.xml"/><Relationship Id="rId4" Type="http://schemas.openxmlformats.org/officeDocument/2006/relationships/chart" Target="../charts/chart8.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6.xml"/><Relationship Id="rId7"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chart" Target="../charts/chart19.xml"/><Relationship Id="rId4" Type="http://schemas.openxmlformats.org/officeDocument/2006/relationships/image" Target="../media/image22.png"/><Relationship Id="rId9" Type="http://schemas.openxmlformats.org/officeDocument/2006/relationships/chart" Target="../charts/chart18.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image" Target="../media/image25.png"/><Relationship Id="rId7" Type="http://schemas.microsoft.com/office/2007/relationships/hdphoto" Target="../media/hdphoto7.wdp"/><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diagramColors" Target="../diagrams/colors2.xml"/><Relationship Id="rId5" Type="http://schemas.openxmlformats.org/officeDocument/2006/relationships/image" Target="../media/image27.png"/><Relationship Id="rId10" Type="http://schemas.openxmlformats.org/officeDocument/2006/relationships/diagramQuickStyle" Target="../diagrams/quickStyle2.xml"/><Relationship Id="rId4" Type="http://schemas.openxmlformats.org/officeDocument/2006/relationships/image" Target="../media/image26.png"/><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3">
            <a:alphaModFix amt="20000"/>
          </a:blip>
          <a:stretch>
            <a:fillRect/>
          </a:stretch>
        </p:blipFill>
        <p:spPr>
          <a:xfrm>
            <a:off x="1" y="40674"/>
            <a:ext cx="12192000" cy="6817326"/>
          </a:xfrm>
          <a:prstGeom prst="rect">
            <a:avLst/>
          </a:prstGeom>
        </p:spPr>
      </p:pic>
      <p:sp>
        <p:nvSpPr>
          <p:cNvPr id="6" name="Dikdörtgen 5"/>
          <p:cNvSpPr/>
          <p:nvPr/>
        </p:nvSpPr>
        <p:spPr>
          <a:xfrm>
            <a:off x="1011116" y="1340066"/>
            <a:ext cx="10612316" cy="3108543"/>
          </a:xfrm>
          <a:prstGeom prst="rect">
            <a:avLst/>
          </a:prstGeom>
        </p:spPr>
        <p:txBody>
          <a:bodyPr wrap="square">
            <a:spAutoFit/>
          </a:bodyPr>
          <a:lstStyle/>
          <a:p>
            <a:pPr>
              <a:spcBef>
                <a:spcPct val="0"/>
              </a:spcBef>
              <a:defRPr/>
            </a:pP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PERCHÉ I</a:t>
            </a:r>
            <a:r>
              <a:rPr lang="en-US"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NVEST</a:t>
            </a:r>
            <a:r>
              <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IRE</a:t>
            </a:r>
            <a:r>
              <a:rPr lang="en-US"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t>
            </a:r>
          </a:p>
          <a:p>
            <a:pPr algn="ctr">
              <a:spcBef>
                <a:spcPct val="0"/>
              </a:spcBef>
              <a:defRPr/>
            </a:pPr>
            <a:r>
              <a:rPr lang="en-US"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IN</a:t>
            </a:r>
            <a:r>
              <a:rPr lang="en-US" sz="80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8000" b="1" dirty="0">
                <a:solidFill>
                  <a:srgbClr val="C00000"/>
                </a:solidFill>
                <a:latin typeface="Tahoma" panose="020B0604030504040204" pitchFamily="34" charset="0"/>
                <a:ea typeface="Tahoma" panose="020B0604030504040204" pitchFamily="34" charset="0"/>
                <a:cs typeface="Tahoma" panose="020B0604030504040204" pitchFamily="34" charset="0"/>
              </a:rPr>
              <a:t>TUR</a:t>
            </a:r>
            <a:r>
              <a:rPr lang="tr-TR" sz="8000" b="1" dirty="0">
                <a:solidFill>
                  <a:srgbClr val="C00000"/>
                </a:solidFill>
                <a:latin typeface="Tahoma" panose="020B0604030504040204" pitchFamily="34" charset="0"/>
                <a:ea typeface="Tahoma" panose="020B0604030504040204" pitchFamily="34" charset="0"/>
                <a:cs typeface="Tahoma" panose="020B0604030504040204" pitchFamily="34" charset="0"/>
              </a:rPr>
              <a:t>CHIA</a:t>
            </a:r>
            <a:r>
              <a:rPr lang="en-US"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a:t>
            </a:r>
            <a:endParaRPr lang="tr-TR" sz="8000" b="1"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a:p>
            <a:pPr>
              <a:spcBef>
                <a:spcPct val="0"/>
              </a:spcBef>
              <a:defRPr/>
            </a:pPr>
            <a:endParaRPr lang="tr-TR"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tr-TR"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a:t>
            </a:r>
            <a:endParaRPr lang="tr-TR" sz="16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A5C987D-A138-40E1-8312-8B2CA5C51C0B}"/>
              </a:ext>
            </a:extLst>
          </p:cNvPr>
          <p:cNvSpPr txBox="1"/>
          <p:nvPr/>
        </p:nvSpPr>
        <p:spPr>
          <a:xfrm>
            <a:off x="3421517" y="4293755"/>
            <a:ext cx="5022396" cy="1107996"/>
          </a:xfrm>
          <a:prstGeom prst="rect">
            <a:avLst/>
          </a:prstGeom>
          <a:noFill/>
        </p:spPr>
        <p:txBody>
          <a:bodyPr wrap="square" rtlCol="0">
            <a:spAutoFit/>
          </a:bodyPr>
          <a:lstStyle/>
          <a:p>
            <a:pPr algn="ctr">
              <a:spcBef>
                <a:spcPct val="0"/>
              </a:spcBef>
              <a:defRPr/>
            </a:pPr>
            <a:r>
              <a:rPr lang="tr-TR" sz="24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GINO COSTA</a:t>
            </a:r>
          </a:p>
          <a:p>
            <a:pPr algn="ctr">
              <a:spcBef>
                <a:spcPct val="0"/>
              </a:spcBef>
              <a:defRPr/>
            </a:pPr>
            <a:r>
              <a:rPr lang="tr-TR" sz="2400"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Country Advisor</a:t>
            </a:r>
          </a:p>
          <a:p>
            <a:pPr algn="ctr">
              <a:spcBef>
                <a:spcPct val="0"/>
              </a:spcBef>
              <a:defRPr/>
            </a:pPr>
            <a:r>
              <a:rPr lang="tr-TR"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6 </a:t>
            </a:r>
            <a:r>
              <a:rPr lang="tr-TR" b="1" dirty="0" err="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settembre</a:t>
            </a:r>
            <a:r>
              <a:rPr lang="tr-TR"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rPr>
              <a:t> 2018 / FARETE Bologna</a:t>
            </a:r>
          </a:p>
        </p:txBody>
      </p:sp>
      <p:pic>
        <p:nvPicPr>
          <p:cNvPr id="8" name="Picture 10">
            <a:extLst>
              <a:ext uri="{FF2B5EF4-FFF2-40B4-BE49-F238E27FC236}">
                <a16:creationId xmlns:a16="http://schemas.microsoft.com/office/drawing/2014/main" id="{A535A152-3984-DF4A-974B-F6E623D6D8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8006" y="391306"/>
            <a:ext cx="4217560" cy="488206"/>
          </a:xfrm>
          <a:prstGeom prst="rect">
            <a:avLst/>
          </a:prstGeom>
        </p:spPr>
      </p:pic>
    </p:spTree>
    <p:extLst>
      <p:ext uri="{BB962C8B-B14F-4D97-AF65-F5344CB8AC3E}">
        <p14:creationId xmlns:p14="http://schemas.microsoft.com/office/powerpoint/2010/main" val="47185951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urkish F-16">
            <a:extLst>
              <a:ext uri="{FF2B5EF4-FFF2-40B4-BE49-F238E27FC236}">
                <a16:creationId xmlns:a16="http://schemas.microsoft.com/office/drawing/2014/main" id="{E5505D84-64AD-4B3B-8958-D18D26204A5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3819"/>
          <a:stretch/>
        </p:blipFill>
        <p:spPr bwMode="auto">
          <a:xfrm rot="1997698">
            <a:off x="10561945" y="1621395"/>
            <a:ext cx="1584635" cy="519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01DFAB7-8199-4108-8F2C-760AF9926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8811" y="2473590"/>
            <a:ext cx="1787571" cy="1185130"/>
          </a:xfrm>
          <a:prstGeom prst="rect">
            <a:avLst/>
          </a:prstGeom>
        </p:spPr>
      </p:pic>
      <p:graphicFrame>
        <p:nvGraphicFramePr>
          <p:cNvPr id="13" name="Table 12">
            <a:extLst>
              <a:ext uri="{FF2B5EF4-FFF2-40B4-BE49-F238E27FC236}">
                <a16:creationId xmlns:a16="http://schemas.microsoft.com/office/drawing/2014/main" id="{AED8E6F4-BEA3-441A-87D7-FA01B35757FB}"/>
              </a:ext>
            </a:extLst>
          </p:cNvPr>
          <p:cNvGraphicFramePr>
            <a:graphicFrameLocks noGrp="1"/>
          </p:cNvGraphicFramePr>
          <p:nvPr>
            <p:extLst>
              <p:ext uri="{D42A27DB-BD31-4B8C-83A1-F6EECF244321}">
                <p14:modId xmlns:p14="http://schemas.microsoft.com/office/powerpoint/2010/main" val="1914074047"/>
              </p:ext>
            </p:extLst>
          </p:nvPr>
        </p:nvGraphicFramePr>
        <p:xfrm>
          <a:off x="101622" y="906389"/>
          <a:ext cx="3960000" cy="2703436"/>
        </p:xfrm>
        <a:graphic>
          <a:graphicData uri="http://schemas.openxmlformats.org/drawingml/2006/table">
            <a:tbl>
              <a:tblPr firstRow="1" bandRow="1">
                <a:effectLst/>
                <a:tableStyleId>{5C22544A-7EE6-4342-B048-85BDC9FD1C3A}</a:tableStyleId>
              </a:tblPr>
              <a:tblGrid>
                <a:gridCol w="3960000">
                  <a:extLst>
                    <a:ext uri="{9D8B030D-6E8A-4147-A177-3AD203B41FA5}">
                      <a16:colId xmlns:a16="http://schemas.microsoft.com/office/drawing/2014/main" val="2003013874"/>
                    </a:ext>
                  </a:extLst>
                </a:gridCol>
              </a:tblGrid>
              <a:tr h="18917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noProof="0" dirty="0">
                          <a:solidFill>
                            <a:schemeClr val="bg1"/>
                          </a:solidFill>
                          <a:latin typeface="Tahoma" panose="020B0604030504040204" pitchFamily="34" charset="0"/>
                          <a:ea typeface="Tahoma" panose="020B0604030504040204" pitchFamily="34" charset="0"/>
                          <a:cs typeface="Tahoma" panose="020B0604030504040204" pitchFamily="34" charset="0"/>
                        </a:rPr>
                        <a:t>SETTORE AUTOMOBILISTICO</a:t>
                      </a:r>
                      <a:endParaRPr lang="en-US" sz="1000" b="1"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398636">
                <a:tc>
                  <a:txBody>
                    <a:bodyPr/>
                    <a:lstStyle/>
                    <a:p>
                      <a:pPr marL="90488" indent="-90488">
                        <a:buFont typeface="Wingdings" panose="05000000000000000000" pitchFamily="2" charset="2"/>
                        <a:buChar char="§"/>
                      </a:pPr>
                      <a:r>
                        <a:rPr lang="en-US" sz="1300" dirty="0">
                          <a:latin typeface="Tahoma" panose="020B0604030504040204" pitchFamily="34" charset="0"/>
                          <a:ea typeface="Tahoma" panose="020B0604030504040204" pitchFamily="34" charset="0"/>
                          <a:cs typeface="Tahoma" panose="020B0604030504040204" pitchFamily="34" charset="0"/>
                        </a:rPr>
                        <a:t>1</a:t>
                      </a:r>
                      <a:r>
                        <a:rPr lang="tr-TR" sz="1300" dirty="0">
                          <a:latin typeface="Tahoma" panose="020B0604030504040204" pitchFamily="34" charset="0"/>
                          <a:ea typeface="Tahoma" panose="020B0604030504040204" pitchFamily="34" charset="0"/>
                          <a:cs typeface="Tahoma" panose="020B0604030504040204" pitchFamily="34" charset="0"/>
                        </a:rPr>
                        <a:t>4</a:t>
                      </a:r>
                      <a:r>
                        <a:rPr lang="tr-TR" sz="1300" baseline="30000" dirty="0">
                          <a:latin typeface="Tahoma" panose="020B0604030504040204" pitchFamily="34" charset="0"/>
                          <a:ea typeface="Tahoma" panose="020B0604030504040204" pitchFamily="34" charset="0"/>
                          <a:cs typeface="Tahoma" panose="020B0604030504040204" pitchFamily="34" charset="0"/>
                        </a:rPr>
                        <a:t>o</a:t>
                      </a:r>
                      <a:r>
                        <a:rPr lang="en-US" sz="1300" dirty="0">
                          <a:latin typeface="Tahoma" panose="020B0604030504040204" pitchFamily="34" charset="0"/>
                          <a:ea typeface="Tahoma" panose="020B0604030504040204" pitchFamily="34" charset="0"/>
                          <a:cs typeface="Tahoma" panose="020B0604030504040204" pitchFamily="34" charset="0"/>
                        </a:rPr>
                        <a:t> </a:t>
                      </a:r>
                      <a:r>
                        <a:rPr lang="it-IT" sz="1300" noProof="0" dirty="0">
                          <a:latin typeface="Tahoma" panose="020B0604030504040204" pitchFamily="34" charset="0"/>
                          <a:ea typeface="Tahoma" panose="020B0604030504040204" pitchFamily="34" charset="0"/>
                          <a:cs typeface="Tahoma" panose="020B0604030504040204" pitchFamily="34" charset="0"/>
                        </a:rPr>
                        <a:t>più grande produttore automobilistico del mondo</a:t>
                      </a:r>
                    </a:p>
                    <a:p>
                      <a:pPr marL="90488" indent="-90488">
                        <a:buFont typeface="Wingdings" panose="05000000000000000000" pitchFamily="2" charset="2"/>
                        <a:buChar char="§"/>
                      </a:pPr>
                      <a:r>
                        <a:rPr lang="en-US" sz="1300" dirty="0">
                          <a:latin typeface="Tahoma" panose="020B0604030504040204" pitchFamily="34" charset="0"/>
                          <a:ea typeface="Tahoma" panose="020B0604030504040204" pitchFamily="34" charset="0"/>
                          <a:cs typeface="Tahoma" panose="020B0604030504040204" pitchFamily="34" charset="0"/>
                        </a:rPr>
                        <a:t> 2</a:t>
                      </a:r>
                      <a:r>
                        <a:rPr lang="tr-TR" sz="1300" baseline="30000" dirty="0">
                          <a:latin typeface="Tahoma" panose="020B0604030504040204" pitchFamily="34" charset="0"/>
                          <a:ea typeface="Tahoma" panose="020B0604030504040204" pitchFamily="34" charset="0"/>
                          <a:cs typeface="Tahoma" panose="020B0604030504040204" pitchFamily="34" charset="0"/>
                        </a:rPr>
                        <a:t>o </a:t>
                      </a:r>
                      <a:r>
                        <a:rPr lang="it-IT" sz="1300" noProof="0" dirty="0">
                          <a:latin typeface="Tahoma" panose="020B0604030504040204" pitchFamily="34" charset="0"/>
                          <a:ea typeface="Tahoma" panose="020B0604030504040204" pitchFamily="34" charset="0"/>
                          <a:cs typeface="Tahoma" panose="020B0604030504040204" pitchFamily="34" charset="0"/>
                        </a:rPr>
                        <a:t>più grande </a:t>
                      </a:r>
                      <a:r>
                        <a:rPr lang="tr-TR" sz="1300" noProof="0" dirty="0" err="1">
                          <a:latin typeface="Tahoma" panose="020B0604030504040204" pitchFamily="34" charset="0"/>
                          <a:ea typeface="Tahoma" panose="020B0604030504040204" pitchFamily="34" charset="0"/>
                          <a:cs typeface="Tahoma" panose="020B0604030504040204" pitchFamily="34" charset="0"/>
                        </a:rPr>
                        <a:t>esportatore</a:t>
                      </a:r>
                      <a:r>
                        <a:rPr lang="tr-TR" sz="1300" noProof="0" dirty="0">
                          <a:latin typeface="Tahoma" panose="020B0604030504040204" pitchFamily="34" charset="0"/>
                          <a:ea typeface="Tahoma" panose="020B0604030504040204" pitchFamily="34" charset="0"/>
                          <a:cs typeface="Tahoma" panose="020B0604030504040204" pitchFamily="34" charset="0"/>
                        </a:rPr>
                        <a:t> di </a:t>
                      </a:r>
                      <a:r>
                        <a:rPr lang="tr-TR" sz="1300" noProof="0" dirty="0" err="1">
                          <a:latin typeface="Tahoma" panose="020B0604030504040204" pitchFamily="34" charset="0"/>
                          <a:ea typeface="Tahoma" panose="020B0604030504040204" pitchFamily="34" charset="0"/>
                          <a:cs typeface="Tahoma" panose="020B0604030504040204" pitchFamily="34" charset="0"/>
                        </a:rPr>
                        <a:t>auto</a:t>
                      </a:r>
                      <a:r>
                        <a:rPr lang="tr-TR" sz="1300" noProof="0" dirty="0">
                          <a:latin typeface="Tahoma" panose="020B0604030504040204" pitchFamily="34" charset="0"/>
                          <a:ea typeface="Tahoma" panose="020B0604030504040204" pitchFamily="34" charset="0"/>
                          <a:cs typeface="Tahoma" panose="020B0604030504040204" pitchFamily="34" charset="0"/>
                        </a:rPr>
                        <a:t> </a:t>
                      </a:r>
                      <a:r>
                        <a:rPr lang="tr-TR" sz="1300" noProof="0" dirty="0" err="1">
                          <a:latin typeface="Tahoma" panose="020B0604030504040204" pitchFamily="34" charset="0"/>
                          <a:ea typeface="Tahoma" panose="020B0604030504040204" pitchFamily="34" charset="0"/>
                          <a:cs typeface="Tahoma" panose="020B0604030504040204" pitchFamily="34" charset="0"/>
                        </a:rPr>
                        <a:t>verso</a:t>
                      </a:r>
                      <a:r>
                        <a:rPr lang="tr-TR" sz="1300" noProof="0" dirty="0">
                          <a:latin typeface="Tahoma" panose="020B0604030504040204" pitchFamily="34" charset="0"/>
                          <a:ea typeface="Tahoma" panose="020B0604030504040204" pitchFamily="34" charset="0"/>
                          <a:cs typeface="Tahoma" panose="020B0604030504040204" pitchFamily="34" charset="0"/>
                        </a:rPr>
                        <a:t> </a:t>
                      </a:r>
                      <a:r>
                        <a:rPr lang="tr-TR" sz="1300" noProof="0" dirty="0" err="1">
                          <a:latin typeface="Tahoma" panose="020B0604030504040204" pitchFamily="34" charset="0"/>
                          <a:ea typeface="Tahoma" panose="020B0604030504040204" pitchFamily="34" charset="0"/>
                          <a:cs typeface="Tahoma" panose="020B0604030504040204" pitchFamily="34" charset="0"/>
                        </a:rPr>
                        <a:t>l’UE</a:t>
                      </a:r>
                      <a:endParaRPr lang="tr-TR" sz="1300" noProof="0" dirty="0">
                        <a:latin typeface="Tahoma" panose="020B0604030504040204" pitchFamily="34" charset="0"/>
                        <a:ea typeface="Tahoma" panose="020B0604030504040204" pitchFamily="34" charset="0"/>
                        <a:cs typeface="Tahoma" panose="020B0604030504040204" pitchFamily="34" charset="0"/>
                      </a:endParaRPr>
                    </a:p>
                    <a:p>
                      <a:pPr marL="90488" indent="-90488">
                        <a:buFont typeface="Wingdings" panose="05000000000000000000" pitchFamily="2" charset="2"/>
                        <a:buChar char="§"/>
                      </a:pPr>
                      <a:r>
                        <a:rPr lang="tr-TR" sz="1300" noProof="0" dirty="0">
                          <a:latin typeface="Tahoma" panose="020B0604030504040204" pitchFamily="34" charset="0"/>
                          <a:ea typeface="Tahoma" panose="020B0604030504040204" pitchFamily="34" charset="0"/>
                          <a:cs typeface="Tahoma" panose="020B0604030504040204" pitchFamily="34" charset="0"/>
                        </a:rPr>
                        <a:t> </a:t>
                      </a:r>
                      <a:r>
                        <a:rPr lang="it-IT"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Produzione di oltre 1 milione di veicoli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it-IT"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all'anno</a:t>
                      </a:r>
                    </a:p>
                    <a:p>
                      <a:pPr marL="90488" indent="-90488">
                        <a:buFont typeface="Wingdings" panose="05000000000000000000" pitchFamily="2" charset="2"/>
                        <a:buChar char="§"/>
                      </a:pPr>
                      <a:r>
                        <a:rPr lang="en-US" sz="1300" dirty="0">
                          <a:latin typeface="Tahoma" panose="020B0604030504040204" pitchFamily="34" charset="0"/>
                          <a:ea typeface="Tahoma" panose="020B0604030504040204" pitchFamily="34" charset="0"/>
                          <a:cs typeface="Tahoma" panose="020B0604030504040204" pitchFamily="34" charset="0"/>
                        </a:rPr>
                        <a:t> </a:t>
                      </a:r>
                      <a:r>
                        <a:rPr lang="tr-TR" sz="1300" dirty="0">
                          <a:latin typeface="Tahoma" panose="020B0604030504040204" pitchFamily="34" charset="0"/>
                          <a:ea typeface="Tahoma" panose="020B0604030504040204" pitchFamily="34" charset="0"/>
                          <a:cs typeface="Tahoma" panose="020B0604030504040204" pitchFamily="34" charset="0"/>
                        </a:rPr>
                        <a:t>Un </a:t>
                      </a:r>
                      <a:r>
                        <a:rPr lang="tr-TR" sz="1300" dirty="0" err="1">
                          <a:latin typeface="Tahoma" panose="020B0604030504040204" pitchFamily="34" charset="0"/>
                          <a:ea typeface="Tahoma" panose="020B0604030504040204" pitchFamily="34" charset="0"/>
                          <a:cs typeface="Tahoma" panose="020B0604030504040204" pitchFamily="34" charset="0"/>
                        </a:rPr>
                        <a:t>mercato</a:t>
                      </a:r>
                      <a:r>
                        <a:rPr lang="tr-TR" sz="1300" dirty="0">
                          <a:latin typeface="Tahoma" panose="020B0604030504040204" pitchFamily="34" charset="0"/>
                          <a:ea typeface="Tahoma" panose="020B0604030504040204" pitchFamily="34" charset="0"/>
                          <a:cs typeface="Tahoma" panose="020B0604030504040204" pitchFamily="34" charset="0"/>
                        </a:rPr>
                        <a:t> di 2</a:t>
                      </a:r>
                      <a:r>
                        <a:rPr lang="en-US" sz="1300" dirty="0">
                          <a:latin typeface="Tahoma" panose="020B0604030504040204" pitchFamily="34" charset="0"/>
                          <a:ea typeface="Tahoma" panose="020B0604030504040204" pitchFamily="34" charset="0"/>
                          <a:cs typeface="Tahoma" panose="020B0604030504040204" pitchFamily="34" charset="0"/>
                        </a:rPr>
                        <a:t>5 </a:t>
                      </a:r>
                      <a:r>
                        <a:rPr lang="tr-TR" sz="1300" dirty="0" err="1">
                          <a:latin typeface="Tahoma" panose="020B0604030504040204" pitchFamily="34" charset="0"/>
                          <a:ea typeface="Tahoma" panose="020B0604030504040204" pitchFamily="34" charset="0"/>
                          <a:cs typeface="Tahoma" panose="020B0604030504040204" pitchFamily="34" charset="0"/>
                        </a:rPr>
                        <a:t>miliardi</a:t>
                      </a:r>
                      <a:r>
                        <a:rPr lang="tr-TR" sz="1300" dirty="0">
                          <a:latin typeface="Tahoma" panose="020B0604030504040204" pitchFamily="34" charset="0"/>
                          <a:ea typeface="Tahoma" panose="020B0604030504040204" pitchFamily="34" charset="0"/>
                          <a:cs typeface="Tahoma" panose="020B0604030504040204" pitchFamily="34" charset="0"/>
                        </a:rPr>
                        <a:t> di USD </a:t>
                      </a: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24 </a:t>
                      </a:r>
                      <a:r>
                        <a:rPr lang="tr-TR" sz="1300" dirty="0" err="1">
                          <a:latin typeface="Tahoma" panose="020B0604030504040204" pitchFamily="34" charset="0"/>
                          <a:ea typeface="Tahoma" panose="020B0604030504040204" pitchFamily="34" charset="0"/>
                          <a:cs typeface="Tahoma" panose="020B0604030504040204" pitchFamily="34" charset="0"/>
                        </a:rPr>
                        <a:t>miliardi</a:t>
                      </a:r>
                      <a:r>
                        <a:rPr lang="tr-TR" sz="1300" dirty="0">
                          <a:latin typeface="Tahoma" panose="020B0604030504040204" pitchFamily="34" charset="0"/>
                          <a:ea typeface="Tahoma" panose="020B0604030504040204" pitchFamily="34" charset="0"/>
                          <a:cs typeface="Tahoma" panose="020B0604030504040204" pitchFamily="34" charset="0"/>
                        </a:rPr>
                        <a:t> di USD</a:t>
                      </a:r>
                      <a:r>
                        <a:rPr lang="en-US" sz="1300" dirty="0">
                          <a:latin typeface="Tahoma" panose="020B0604030504040204" pitchFamily="34" charset="0"/>
                          <a:ea typeface="Tahoma" panose="020B0604030504040204" pitchFamily="34" charset="0"/>
                          <a:cs typeface="Tahoma" panose="020B0604030504040204" pitchFamily="34" charset="0"/>
                        </a:rPr>
                        <a:t> </a:t>
                      </a:r>
                      <a:r>
                        <a:rPr lang="tr-TR" sz="1300" dirty="0">
                          <a:latin typeface="Tahoma" panose="020B0604030504040204" pitchFamily="34" charset="0"/>
                          <a:ea typeface="Tahoma" panose="020B0604030504040204" pitchFamily="34" charset="0"/>
                          <a:cs typeface="Tahoma" panose="020B0604030504040204" pitchFamily="34" charset="0"/>
                        </a:rPr>
                        <a:t>di </a:t>
                      </a:r>
                      <a:r>
                        <a:rPr lang="tr-TR" sz="1300" dirty="0" err="1">
                          <a:latin typeface="Tahoma" panose="020B0604030504040204" pitchFamily="34" charset="0"/>
                          <a:ea typeface="Tahoma" panose="020B0604030504040204" pitchFamily="34" charset="0"/>
                          <a:cs typeface="Tahoma" panose="020B0604030504040204" pitchFamily="34" charset="0"/>
                        </a:rPr>
                        <a:t>esportazione</a:t>
                      </a:r>
                      <a:endParaRPr lang="en-US" sz="1300" dirty="0">
                        <a:latin typeface="Tahoma" panose="020B0604030504040204" pitchFamily="34" charset="0"/>
                        <a:ea typeface="Tahoma" panose="020B0604030504040204" pitchFamily="34" charset="0"/>
                        <a:cs typeface="Tahoma" panose="020B0604030504040204" pitchFamily="34" charset="0"/>
                      </a:endParaRPr>
                    </a:p>
                    <a:p>
                      <a:pPr marL="90488" indent="-90488">
                        <a:buFont typeface="Wingdings" panose="05000000000000000000" pitchFamily="2" charset="2"/>
                        <a:buChar char="§"/>
                      </a:pPr>
                      <a:r>
                        <a:rPr lang="en-US" sz="1300" dirty="0">
                          <a:latin typeface="Tahoma" panose="020B0604030504040204" pitchFamily="34" charset="0"/>
                          <a:ea typeface="Tahoma" panose="020B0604030504040204" pitchFamily="34" charset="0"/>
                          <a:cs typeface="Tahoma" panose="020B0604030504040204" pitchFamily="34" charset="0"/>
                        </a:rPr>
                        <a:t> </a:t>
                      </a:r>
                      <a:r>
                        <a:rPr lang="tr-TR" sz="1300" dirty="0">
                          <a:latin typeface="Tahoma" panose="020B0604030504040204" pitchFamily="34" charset="0"/>
                          <a:ea typeface="Tahoma" panose="020B0604030504040204" pitchFamily="34" charset="0"/>
                          <a:cs typeface="Tahoma" panose="020B0604030504040204" pitchFamily="34" charset="0"/>
                        </a:rPr>
                        <a:t>Una </a:t>
                      </a:r>
                      <a:r>
                        <a:rPr lang="tr-TR" sz="1300" dirty="0" err="1">
                          <a:latin typeface="Tahoma" panose="020B0604030504040204" pitchFamily="34" charset="0"/>
                          <a:ea typeface="Tahoma" panose="020B0604030504040204" pitchFamily="34" charset="0"/>
                          <a:cs typeface="Tahoma" panose="020B0604030504040204" pitchFamily="34" charset="0"/>
                        </a:rPr>
                        <a:t>base</a:t>
                      </a:r>
                      <a:r>
                        <a:rPr lang="tr-TR" sz="1300" dirty="0">
                          <a:latin typeface="Tahoma" panose="020B0604030504040204" pitchFamily="34" charset="0"/>
                          <a:ea typeface="Tahoma" panose="020B0604030504040204" pitchFamily="34" charset="0"/>
                          <a:cs typeface="Tahoma" panose="020B0604030504040204" pitchFamily="34" charset="0"/>
                        </a:rPr>
                        <a:t> di </a:t>
                      </a:r>
                      <a:r>
                        <a:rPr lang="tr-TR" sz="1300" dirty="0" err="1">
                          <a:latin typeface="Tahoma" panose="020B0604030504040204" pitchFamily="34" charset="0"/>
                          <a:ea typeface="Tahoma" panose="020B0604030504040204" pitchFamily="34" charset="0"/>
                          <a:cs typeface="Tahoma" panose="020B0604030504040204" pitchFamily="34" charset="0"/>
                        </a:rPr>
                        <a:t>fornitori</a:t>
                      </a:r>
                      <a:r>
                        <a:rPr lang="tr-TR" sz="1300" dirty="0">
                          <a:latin typeface="Tahoma" panose="020B0604030504040204" pitchFamily="34" charset="0"/>
                          <a:ea typeface="Tahoma" panose="020B0604030504040204" pitchFamily="34" charset="0"/>
                          <a:cs typeface="Tahoma" panose="020B0604030504040204" pitchFamily="34" charset="0"/>
                        </a:rPr>
                        <a:t> ben </a:t>
                      </a:r>
                      <a:r>
                        <a:rPr lang="tr-TR" sz="1300" dirty="0" err="1">
                          <a:latin typeface="Tahoma" panose="020B0604030504040204" pitchFamily="34" charset="0"/>
                          <a:ea typeface="Tahoma" panose="020B0604030504040204" pitchFamily="34" charset="0"/>
                          <a:cs typeface="Tahoma" panose="020B0604030504040204" pitchFamily="34" charset="0"/>
                        </a:rPr>
                        <a:t>sviluppata</a:t>
                      </a:r>
                      <a:endParaRPr lang="en-US" sz="1300"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8" name="Table 17">
            <a:extLst>
              <a:ext uri="{FF2B5EF4-FFF2-40B4-BE49-F238E27FC236}">
                <a16:creationId xmlns:a16="http://schemas.microsoft.com/office/drawing/2014/main" id="{485E9C35-70FE-44BE-A7F5-DF6AD5C02CE2}"/>
              </a:ext>
            </a:extLst>
          </p:cNvPr>
          <p:cNvGraphicFramePr>
            <a:graphicFrameLocks noGrp="1"/>
          </p:cNvGraphicFramePr>
          <p:nvPr>
            <p:extLst>
              <p:ext uri="{D42A27DB-BD31-4B8C-83A1-F6EECF244321}">
                <p14:modId xmlns:p14="http://schemas.microsoft.com/office/powerpoint/2010/main" val="2030095802"/>
              </p:ext>
            </p:extLst>
          </p:nvPr>
        </p:nvGraphicFramePr>
        <p:xfrm>
          <a:off x="4113552" y="2533610"/>
          <a:ext cx="3960000" cy="2741339"/>
        </p:xfrm>
        <a:graphic>
          <a:graphicData uri="http://schemas.openxmlformats.org/drawingml/2006/table">
            <a:tbl>
              <a:tblPr firstRow="1" bandRow="1">
                <a:effectLst/>
                <a:tableStyleId>{5C22544A-7EE6-4342-B048-85BDC9FD1C3A}</a:tableStyleId>
              </a:tblPr>
              <a:tblGrid>
                <a:gridCol w="3960000">
                  <a:extLst>
                    <a:ext uri="{9D8B030D-6E8A-4147-A177-3AD203B41FA5}">
                      <a16:colId xmlns:a16="http://schemas.microsoft.com/office/drawing/2014/main" val="2003013874"/>
                    </a:ext>
                  </a:extLst>
                </a:gridCol>
              </a:tblGrid>
              <a:tr h="480257">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noProof="0" dirty="0">
                          <a:solidFill>
                            <a:schemeClr val="bg1"/>
                          </a:solidFill>
                          <a:latin typeface="Tahoma" panose="020B0604030504040204" pitchFamily="34" charset="0"/>
                          <a:ea typeface="Tahoma" panose="020B0604030504040204" pitchFamily="34" charset="0"/>
                          <a:cs typeface="Tahoma" panose="020B0604030504040204" pitchFamily="34" charset="0"/>
                        </a:rPr>
                        <a:t>MACCHINARI E ATTREZZATURE ELETTRICHE</a:t>
                      </a:r>
                      <a:endParaRPr lang="en-US" sz="1000" b="1" noProof="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223179">
                <a:tc>
                  <a:txBody>
                    <a:bodyPr/>
                    <a:lstStyle/>
                    <a:p>
                      <a:pPr marL="90488" indent="-90488" algn="l" defTabSz="609570" rtl="0" eaLnBrk="1" latinLnBrk="0" hangingPunct="1">
                        <a:buFont typeface="Wingdings" panose="05000000000000000000" pitchFamily="2" charset="2"/>
                        <a:buChar char="§"/>
                      </a:pPr>
                      <a:r>
                        <a:rPr lang="it-IT" sz="1300" kern="1200" noProof="0" dirty="0">
                          <a:solidFill>
                            <a:schemeClr val="dk1"/>
                          </a:solidFill>
                          <a:latin typeface="Tahoma" panose="020B0604030504040204" pitchFamily="34" charset="0"/>
                          <a:ea typeface="Tahoma" panose="020B0604030504040204" pitchFamily="34" charset="0"/>
                          <a:cs typeface="Tahoma" panose="020B0604030504040204" pitchFamily="34" charset="0"/>
                        </a:rPr>
                        <a:t>Più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grande</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produttore</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 TV e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elettrodomestici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in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Europa</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90488" indent="-90488" algn="l" defTabSz="609570" rtl="0" eaLnBrk="1" latinLnBrk="0" hangingPunct="1">
                        <a:buFont typeface="Wingdings" panose="05000000000000000000" pitchFamily="2" charset="2"/>
                        <a:buChar char="§"/>
                      </a:pP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Un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mercato</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di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38</a:t>
                      </a: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miliardi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 USD</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90488" indent="-90488" algn="l" defTabSz="609570" rtl="0" eaLnBrk="1" latinLnBrk="0" hangingPunct="1">
                        <a:buFont typeface="Wingdings" panose="05000000000000000000" pitchFamily="2" charset="2"/>
                        <a:buChar char="§"/>
                      </a:pP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22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miliardi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 USD di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esportazione</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7" name="Table 16">
            <a:extLst>
              <a:ext uri="{FF2B5EF4-FFF2-40B4-BE49-F238E27FC236}">
                <a16:creationId xmlns:a16="http://schemas.microsoft.com/office/drawing/2014/main" id="{42467BBE-0B75-4B71-BCE4-3A5234948B29}"/>
              </a:ext>
            </a:extLst>
          </p:cNvPr>
          <p:cNvGraphicFramePr>
            <a:graphicFrameLocks noGrp="1"/>
          </p:cNvGraphicFramePr>
          <p:nvPr>
            <p:extLst>
              <p:ext uri="{D42A27DB-BD31-4B8C-83A1-F6EECF244321}">
                <p14:modId xmlns:p14="http://schemas.microsoft.com/office/powerpoint/2010/main" val="3297563298"/>
              </p:ext>
            </p:extLst>
          </p:nvPr>
        </p:nvGraphicFramePr>
        <p:xfrm>
          <a:off x="101622" y="3708072"/>
          <a:ext cx="3960000" cy="2703436"/>
        </p:xfrm>
        <a:graphic>
          <a:graphicData uri="http://schemas.openxmlformats.org/drawingml/2006/table">
            <a:tbl>
              <a:tblPr firstRow="1" bandRow="1">
                <a:effectLst/>
                <a:tableStyleId>{5C22544A-7EE6-4342-B048-85BDC9FD1C3A}</a:tableStyleId>
              </a:tblPr>
              <a:tblGrid>
                <a:gridCol w="3960000">
                  <a:extLst>
                    <a:ext uri="{9D8B030D-6E8A-4147-A177-3AD203B41FA5}">
                      <a16:colId xmlns:a16="http://schemas.microsoft.com/office/drawing/2014/main" val="2003013874"/>
                    </a:ext>
                  </a:extLst>
                </a:gridCol>
              </a:tblGrid>
              <a:tr h="18917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ENERGIA</a:t>
                      </a: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398636">
                <a:tc>
                  <a:txBody>
                    <a:bodyPr/>
                    <a:lstStyle/>
                    <a:p>
                      <a:pPr marL="176213" indent="-176213">
                        <a:buFont typeface="Wingdings" panose="05000000000000000000" pitchFamily="2" charset="2"/>
                        <a:buChar char="§"/>
                      </a:pP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Un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mercato</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 7</a:t>
                      </a: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0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miliardi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 USD</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176213" indent="-176213">
                        <a:buFont typeface="Wingdings" panose="05000000000000000000" pitchFamily="2" charset="2"/>
                        <a:buChar char="§"/>
                      </a:pP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Domanda</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crescente</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176213" indent="-176213">
                        <a:buFont typeface="Wingdings" panose="05000000000000000000" pitchFamily="2" charset="2"/>
                        <a:buChar char="§"/>
                      </a:pP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Corridoio</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energetico</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vicinanza</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al 70 %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delle</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fonti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energetiche</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primarie</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provata</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del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mondo</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176213" indent="-176213">
                        <a:buFont typeface="Wingdings" panose="05000000000000000000" pitchFamily="2" charset="2"/>
                        <a:buChar char="§"/>
                      </a:pP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Risorse</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rinnovabili</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176213" indent="-176213">
                        <a:buFont typeface="Wingdings" panose="05000000000000000000" pitchFamily="2" charset="2"/>
                        <a:buChar char="§"/>
                      </a:pP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Supporti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governativi</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pic>
        <p:nvPicPr>
          <p:cNvPr id="15" name="Picture 34" descr="https://cdn2.iconfinder.com/data/icons/energy-svg-icons/512/solar_energy_vector-512.png">
            <a:extLst>
              <a:ext uri="{FF2B5EF4-FFF2-40B4-BE49-F238E27FC236}">
                <a16:creationId xmlns:a16="http://schemas.microsoft.com/office/drawing/2014/main" id="{5AE02628-FDDB-4E76-8F27-82E8A63F7391}"/>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0813" y="5586392"/>
            <a:ext cx="826484" cy="82648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17">
            <a:extLst>
              <a:ext uri="{FF2B5EF4-FFF2-40B4-BE49-F238E27FC236}">
                <a16:creationId xmlns:a16="http://schemas.microsoft.com/office/drawing/2014/main" id="{2369955C-2BDC-4BC5-845D-807894C5F952}"/>
              </a:ext>
            </a:extLst>
          </p:cNvPr>
          <p:cNvSpPr>
            <a:spLocks noChangeArrowheads="1"/>
          </p:cNvSpPr>
          <p:nvPr/>
        </p:nvSpPr>
        <p:spPr bwMode="auto">
          <a:xfrm>
            <a:off x="-2680" y="6627168"/>
            <a:ext cx="6431546" cy="215444"/>
          </a:xfrm>
          <a:prstGeom prst="rect">
            <a:avLst/>
          </a:prstGeom>
          <a:noFill/>
          <a:ln w="9525">
            <a:noFill/>
            <a:miter lim="800000"/>
            <a:headEnd/>
            <a:tailEnd/>
          </a:ln>
        </p:spPr>
        <p:txBody>
          <a:bodyPr wrap="square" anchor="ctr">
            <a:spAutoFit/>
          </a:bodyPr>
          <a:lstStyle/>
          <a:p>
            <a:r>
              <a:rPr lang="tr-TR" sz="800" dirty="0" err="1">
                <a:latin typeface="Tahoma" panose="020B0604030504040204" pitchFamily="34" charset="0"/>
                <a:ea typeface="Tahoma" panose="020B0604030504040204" pitchFamily="34" charset="0"/>
                <a:cs typeface="Tahoma" panose="020B0604030504040204" pitchFamily="34" charset="0"/>
              </a:rPr>
              <a:t>Fonte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Turkstat</a:t>
            </a:r>
            <a:r>
              <a:rPr lang="en-US" sz="800" dirty="0">
                <a:latin typeface="Tahoma" panose="020B0604030504040204" pitchFamily="34" charset="0"/>
                <a:ea typeface="Tahoma" panose="020B0604030504040204" pitchFamily="34" charset="0"/>
                <a:cs typeface="Tahoma" panose="020B0604030504040204" pitchFamily="34" charset="0"/>
              </a:rPr>
              <a:t>, Ministry of Science, Technology and Industry, CAGR: 2006-2015, markets as of 2015, exports as of 2016</a:t>
            </a:r>
          </a:p>
        </p:txBody>
      </p:sp>
      <p:pic>
        <p:nvPicPr>
          <p:cNvPr id="25" name="Picture 6" descr="http://thumbs.dreamstime.com/t/fridge-cartoon-vector-illustration-47926923.jpg">
            <a:extLst>
              <a:ext uri="{FF2B5EF4-FFF2-40B4-BE49-F238E27FC236}">
                <a16:creationId xmlns:a16="http://schemas.microsoft.com/office/drawing/2014/main" id="{79A73508-6E3C-4D11-B1C3-9F6E05F48912}"/>
              </a:ext>
            </a:extLst>
          </p:cNvPr>
          <p:cNvPicPr>
            <a:picLocks noChangeAspect="1" noChangeArrowheads="1"/>
          </p:cNvPicPr>
          <p:nvPr/>
        </p:nvPicPr>
        <p:blipFill>
          <a:blip r:embed="rId6">
            <a:duotone>
              <a:schemeClr val="accent5">
                <a:shade val="45000"/>
                <a:satMod val="135000"/>
              </a:schemeClr>
              <a:prstClr val="white"/>
            </a:duotone>
            <a:extLst>
              <a:ext uri="{BEBA8EAE-BF5A-486C-A8C5-ECC9F3942E4B}">
                <a14:imgProps xmlns:a14="http://schemas.microsoft.com/office/drawing/2010/main">
                  <a14:imgLayer r:embed="rId7">
                    <a14:imgEffect>
                      <a14:backgroundRemoval t="0" b="90000" l="9524" r="89683"/>
                    </a14:imgEffect>
                  </a14:imgLayer>
                </a14:imgProps>
              </a:ext>
              <a:ext uri="{28A0092B-C50C-407E-A947-70E740481C1C}">
                <a14:useLocalDpi xmlns:a14="http://schemas.microsoft.com/office/drawing/2010/main" val="0"/>
              </a:ext>
            </a:extLst>
          </a:blip>
          <a:srcRect/>
          <a:stretch>
            <a:fillRect/>
          </a:stretch>
        </p:blipFill>
        <p:spPr bwMode="auto">
          <a:xfrm>
            <a:off x="7047116" y="4093140"/>
            <a:ext cx="1033239" cy="13120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i307.photobucket.com/albums/nn295/Laudi0/washing_machine.jpg">
            <a:extLst>
              <a:ext uri="{FF2B5EF4-FFF2-40B4-BE49-F238E27FC236}">
                <a16:creationId xmlns:a16="http://schemas.microsoft.com/office/drawing/2014/main" id="{5962D13F-2CA3-444F-9EF0-3BCBE503D363}"/>
              </a:ext>
            </a:extLst>
          </p:cNvPr>
          <p:cNvPicPr>
            <a:picLocks noChangeAspect="1" noChangeArrowheads="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a14:imgLayer r:embed="rId9">
                    <a14:imgEffect>
                      <a14:backgroundRemoval t="1188" b="100000" l="7313" r="92313"/>
                    </a14:imgEffect>
                  </a14:imgLayer>
                </a14:imgProps>
              </a:ext>
              <a:ext uri="{28A0092B-C50C-407E-A947-70E740481C1C}">
                <a14:useLocalDpi xmlns:a14="http://schemas.microsoft.com/office/drawing/2010/main" val="0"/>
              </a:ext>
            </a:extLst>
          </a:blip>
          <a:srcRect/>
          <a:stretch>
            <a:fillRect/>
          </a:stretch>
        </p:blipFill>
        <p:spPr bwMode="auto">
          <a:xfrm>
            <a:off x="5698815" y="3999821"/>
            <a:ext cx="789474" cy="7894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tele-online.com/veo/assets/images/strips/allseeingeye/thunder/thunder-lastframe.png">
            <a:extLst>
              <a:ext uri="{FF2B5EF4-FFF2-40B4-BE49-F238E27FC236}">
                <a16:creationId xmlns:a16="http://schemas.microsoft.com/office/drawing/2014/main" id="{88ACC7B6-9064-46D0-8669-85DB1FCD08BC}"/>
              </a:ext>
            </a:extLst>
          </p:cNvPr>
          <p:cNvPicPr>
            <a:picLocks noChangeAspect="1" noChangeArrowheads="1"/>
          </p:cNvPicPr>
          <p:nvPr/>
        </p:nvPicPr>
        <p:blipFill>
          <a:blip r:embed="rId10" cstate="print">
            <a:biLevel thresh="75000"/>
            <a:extLst>
              <a:ext uri="{28A0092B-C50C-407E-A947-70E740481C1C}">
                <a14:useLocalDpi xmlns:a14="http://schemas.microsoft.com/office/drawing/2010/main" val="0"/>
              </a:ext>
            </a:extLst>
          </a:blip>
          <a:srcRect/>
          <a:stretch>
            <a:fillRect/>
          </a:stretch>
        </p:blipFill>
        <p:spPr bwMode="auto">
          <a:xfrm>
            <a:off x="1652991" y="5485570"/>
            <a:ext cx="1131784" cy="113178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 descr="http://www.clipartsheep.com/download.php?img=http://www.clker.com/cliparts/b/h/C/D/o/6/wind-turbine-hi.png">
            <a:extLst>
              <a:ext uri="{FF2B5EF4-FFF2-40B4-BE49-F238E27FC236}">
                <a16:creationId xmlns:a16="http://schemas.microsoft.com/office/drawing/2014/main" id="{F50D1E2C-A797-4064-8655-8DC69C868BB6}"/>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4300" y="5505886"/>
            <a:ext cx="719844" cy="8893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nuclear energy logo">
            <a:extLst>
              <a:ext uri="{FF2B5EF4-FFF2-40B4-BE49-F238E27FC236}">
                <a16:creationId xmlns:a16="http://schemas.microsoft.com/office/drawing/2014/main" id="{FDB21C33-282D-44F9-91E3-55299A2FB92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71597" y="5494314"/>
            <a:ext cx="1345018" cy="8696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lcd tv icon">
            <a:extLst>
              <a:ext uri="{FF2B5EF4-FFF2-40B4-BE49-F238E27FC236}">
                <a16:creationId xmlns:a16="http://schemas.microsoft.com/office/drawing/2014/main" id="{2407157B-3536-4C4C-BB02-E2D3C652B1C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59417" y="4230161"/>
            <a:ext cx="1118268" cy="11182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6C01B35-365F-4D50-BE59-C158C640A7C3}"/>
              </a:ext>
            </a:extLst>
          </p:cNvPr>
          <p:cNvSpPr txBox="1"/>
          <p:nvPr/>
        </p:nvSpPr>
        <p:spPr>
          <a:xfrm>
            <a:off x="4472237" y="4564499"/>
            <a:ext cx="548548"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 TV</a:t>
            </a:r>
            <a:endParaRPr lang="tr-TR" b="1" dirty="0">
              <a:latin typeface="Tahoma" panose="020B0604030504040204" pitchFamily="34" charset="0"/>
              <a:ea typeface="Tahoma" panose="020B0604030504040204" pitchFamily="34" charset="0"/>
              <a:cs typeface="Tahoma" panose="020B0604030504040204" pitchFamily="34" charset="0"/>
            </a:endParaRPr>
          </a:p>
        </p:txBody>
      </p:sp>
      <p:pic>
        <p:nvPicPr>
          <p:cNvPr id="1034" name="Picture 10" descr="Related image">
            <a:extLst>
              <a:ext uri="{FF2B5EF4-FFF2-40B4-BE49-F238E27FC236}">
                <a16:creationId xmlns:a16="http://schemas.microsoft.com/office/drawing/2014/main" id="{CDEE5640-B699-4B8B-8013-14E5BA7272B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6670" y="2874090"/>
            <a:ext cx="2182434" cy="7052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Table 21">
            <a:extLst>
              <a:ext uri="{FF2B5EF4-FFF2-40B4-BE49-F238E27FC236}">
                <a16:creationId xmlns:a16="http://schemas.microsoft.com/office/drawing/2014/main" id="{5E6F930E-0F49-41E7-B9C8-240BA741A18E}"/>
              </a:ext>
            </a:extLst>
          </p:cNvPr>
          <p:cNvGraphicFramePr>
            <a:graphicFrameLocks noGrp="1"/>
          </p:cNvGraphicFramePr>
          <p:nvPr>
            <p:extLst>
              <p:ext uri="{D42A27DB-BD31-4B8C-83A1-F6EECF244321}">
                <p14:modId xmlns:p14="http://schemas.microsoft.com/office/powerpoint/2010/main" val="2345053490"/>
              </p:ext>
            </p:extLst>
          </p:nvPr>
        </p:nvGraphicFramePr>
        <p:xfrm>
          <a:off x="0" y="-3390"/>
          <a:ext cx="12192000" cy="80640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640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Opportunità</a:t>
                      </a:r>
                      <a:endParaRPr lang="en-US" sz="1800" noProof="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defTabSz="457200" fontAlgn="base">
                        <a:spcBef>
                          <a:spcPct val="0"/>
                        </a:spcBef>
                        <a:spcAft>
                          <a:spcPct val="0"/>
                        </a:spcAft>
                      </a:pPr>
                      <a:r>
                        <a:rPr lang="tr-TR" sz="1550" b="0" dirty="0" err="1">
                          <a:latin typeface="Tahoma" panose="020B0604030504040204" pitchFamily="34" charset="0"/>
                          <a:ea typeface="Tahoma" panose="020B0604030504040204" pitchFamily="34" charset="0"/>
                          <a:cs typeface="Tahoma" panose="020B0604030504040204" pitchFamily="34" charset="0"/>
                        </a:rPr>
                        <a:t>Turchia</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offre</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abbondanti</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opportunità</a:t>
                      </a:r>
                      <a:r>
                        <a:rPr lang="tr-TR" sz="1550" b="0" dirty="0">
                          <a:latin typeface="Tahoma" panose="020B0604030504040204" pitchFamily="34" charset="0"/>
                          <a:ea typeface="Tahoma" panose="020B0604030504040204" pitchFamily="34" charset="0"/>
                          <a:cs typeface="Tahoma" panose="020B0604030504040204" pitchFamily="34" charset="0"/>
                        </a:rPr>
                        <a:t> in </a:t>
                      </a:r>
                      <a:r>
                        <a:rPr lang="it-IT" sz="1550" b="0" noProof="0" dirty="0">
                          <a:latin typeface="Tahoma" panose="020B0604030504040204" pitchFamily="34" charset="0"/>
                          <a:ea typeface="Tahoma" panose="020B0604030504040204" pitchFamily="34" charset="0"/>
                          <a:cs typeface="Tahoma" panose="020B0604030504040204" pitchFamily="34" charset="0"/>
                        </a:rPr>
                        <a:t>una varietà</a:t>
                      </a:r>
                      <a:r>
                        <a:rPr lang="tr-TR" sz="1550" b="0" noProof="0" dirty="0">
                          <a:latin typeface="Tahoma" panose="020B0604030504040204" pitchFamily="34" charset="0"/>
                          <a:ea typeface="Tahoma" panose="020B0604030504040204" pitchFamily="34" charset="0"/>
                          <a:cs typeface="Tahoma" panose="020B0604030504040204" pitchFamily="34" charset="0"/>
                        </a:rPr>
                        <a:t> </a:t>
                      </a:r>
                      <a:r>
                        <a:rPr lang="tr-TR" sz="1550" b="0" dirty="0">
                          <a:latin typeface="Tahoma" panose="020B0604030504040204" pitchFamily="34" charset="0"/>
                          <a:ea typeface="Tahoma" panose="020B0604030504040204" pitchFamily="34" charset="0"/>
                          <a:cs typeface="Tahoma" panose="020B0604030504040204" pitchFamily="34" charset="0"/>
                        </a:rPr>
                        <a:t>di </a:t>
                      </a:r>
                      <a:r>
                        <a:rPr lang="tr-TR" sz="1550" b="0" dirty="0" err="1">
                          <a:latin typeface="Tahoma" panose="020B0604030504040204" pitchFamily="34" charset="0"/>
                          <a:ea typeface="Tahoma" panose="020B0604030504040204" pitchFamily="34" charset="0"/>
                          <a:cs typeface="Tahoma" panose="020B0604030504040204" pitchFamily="34" charset="0"/>
                        </a:rPr>
                        <a:t>settori</a:t>
                      </a:r>
                      <a:r>
                        <a:rPr lang="tr-TR" sz="1550" b="0" dirty="0">
                          <a:latin typeface="Tahoma" panose="020B0604030504040204" pitchFamily="34" charset="0"/>
                          <a:ea typeface="Tahoma" panose="020B0604030504040204" pitchFamily="34" charset="0"/>
                          <a:cs typeface="Tahoma" panose="020B0604030504040204" pitchFamily="34" charset="0"/>
                        </a:rPr>
                        <a:t>…</a:t>
                      </a:r>
                      <a:endParaRPr lang="en-US" sz="1550" b="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21" name="Picture 20">
            <a:extLst>
              <a:ext uri="{FF2B5EF4-FFF2-40B4-BE49-F238E27FC236}">
                <a16:creationId xmlns:a16="http://schemas.microsoft.com/office/drawing/2014/main" id="{B4CB4B1B-8201-4837-810F-6B104970B5F0}"/>
              </a:ext>
            </a:extLst>
          </p:cNvPr>
          <p:cNvPicPr>
            <a:picLocks noChangeAspect="1"/>
          </p:cNvPicPr>
          <p:nvPr/>
        </p:nvPicPr>
        <p:blipFill rotWithShape="1">
          <a:blip r:embed="rId16"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graphicFrame>
        <p:nvGraphicFramePr>
          <p:cNvPr id="24" name="Table 23">
            <a:extLst>
              <a:ext uri="{FF2B5EF4-FFF2-40B4-BE49-F238E27FC236}">
                <a16:creationId xmlns:a16="http://schemas.microsoft.com/office/drawing/2014/main" id="{A0760627-81B2-46CB-A804-81BEFA97B5B5}"/>
              </a:ext>
            </a:extLst>
          </p:cNvPr>
          <p:cNvGraphicFramePr>
            <a:graphicFrameLocks noGrp="1"/>
          </p:cNvGraphicFramePr>
          <p:nvPr>
            <p:extLst>
              <p:ext uri="{D42A27DB-BD31-4B8C-83A1-F6EECF244321}">
                <p14:modId xmlns:p14="http://schemas.microsoft.com/office/powerpoint/2010/main" val="989050891"/>
              </p:ext>
            </p:extLst>
          </p:nvPr>
        </p:nvGraphicFramePr>
        <p:xfrm>
          <a:off x="8140722" y="906389"/>
          <a:ext cx="3960000" cy="2703436"/>
        </p:xfrm>
        <a:graphic>
          <a:graphicData uri="http://schemas.openxmlformats.org/drawingml/2006/table">
            <a:tbl>
              <a:tblPr firstRow="1" bandRow="1">
                <a:effectLst/>
                <a:tableStyleId>{5C22544A-7EE6-4342-B048-85BDC9FD1C3A}</a:tableStyleId>
              </a:tblPr>
              <a:tblGrid>
                <a:gridCol w="3960000">
                  <a:extLst>
                    <a:ext uri="{9D8B030D-6E8A-4147-A177-3AD203B41FA5}">
                      <a16:colId xmlns:a16="http://schemas.microsoft.com/office/drawing/2014/main" val="2003013874"/>
                    </a:ext>
                  </a:extLst>
                </a:gridCol>
              </a:tblGrid>
              <a:tr h="18917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AEROSPAZIALE E DIFESA</a:t>
                      </a:r>
                      <a:endParaRPr lang="en-US"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398636">
                <a:tc>
                  <a:txBody>
                    <a:bodyPr/>
                    <a:lstStyle/>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15 </a:t>
                      </a:r>
                      <a:r>
                        <a:rPr lang="tr-TR" sz="1300" dirty="0" err="1">
                          <a:latin typeface="Tahoma" panose="020B0604030504040204" pitchFamily="34" charset="0"/>
                          <a:ea typeface="Tahoma" panose="020B0604030504040204" pitchFamily="34" charset="0"/>
                          <a:cs typeface="Tahoma" panose="020B0604030504040204" pitchFamily="34" charset="0"/>
                        </a:rPr>
                        <a:t>miliardi</a:t>
                      </a:r>
                      <a:r>
                        <a:rPr lang="tr-TR" sz="1300" dirty="0">
                          <a:latin typeface="Tahoma" panose="020B0604030504040204" pitchFamily="34" charset="0"/>
                          <a:ea typeface="Tahoma" panose="020B0604030504040204" pitchFamily="34" charset="0"/>
                          <a:cs typeface="Tahoma" panose="020B0604030504040204" pitchFamily="34" charset="0"/>
                        </a:rPr>
                        <a:t> di USD di </a:t>
                      </a:r>
                      <a:r>
                        <a:rPr lang="tr-TR" sz="1300" dirty="0" err="1">
                          <a:latin typeface="Tahoma" panose="020B0604030504040204" pitchFamily="34" charset="0"/>
                          <a:ea typeface="Tahoma" panose="020B0604030504040204" pitchFamily="34" charset="0"/>
                          <a:cs typeface="Tahoma" panose="020B0604030504040204" pitchFamily="34" charset="0"/>
                        </a:rPr>
                        <a:t>spesa</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per</a:t>
                      </a:r>
                      <a:r>
                        <a:rPr lang="tr-TR" sz="1300" dirty="0">
                          <a:latin typeface="Tahoma" panose="020B0604030504040204" pitchFamily="34" charset="0"/>
                          <a:ea typeface="Tahoma" panose="020B0604030504040204" pitchFamily="34" charset="0"/>
                          <a:cs typeface="Tahoma" panose="020B0604030504040204" pitchFamily="34" charset="0"/>
                        </a:rPr>
                        <a:t> la </a:t>
                      </a:r>
                      <a:r>
                        <a:rPr lang="tr-TR" sz="1300" dirty="0" err="1">
                          <a:latin typeface="Tahoma" panose="020B0604030504040204" pitchFamily="34" charset="0"/>
                          <a:ea typeface="Tahoma" panose="020B0604030504040204" pitchFamily="34" charset="0"/>
                          <a:cs typeface="Tahoma" panose="020B0604030504040204" pitchFamily="34" charset="0"/>
                        </a:rPr>
                        <a:t>difesa</a:t>
                      </a:r>
                      <a:r>
                        <a:rPr lang="tr-TR" sz="1300" dirty="0">
                          <a:latin typeface="Tahoma" panose="020B0604030504040204" pitchFamily="34" charset="0"/>
                          <a:ea typeface="Tahoma" panose="020B0604030504040204" pitchFamily="34" charset="0"/>
                          <a:cs typeface="Tahoma" panose="020B0604030504040204" pitchFamily="34" charset="0"/>
                        </a:rPr>
                        <a:t> </a:t>
                      </a:r>
                      <a:endParaRPr lang="en-US" sz="1300" dirty="0">
                        <a:latin typeface="Tahoma" panose="020B0604030504040204" pitchFamily="34" charset="0"/>
                        <a:ea typeface="Tahoma" panose="020B0604030504040204" pitchFamily="34" charset="0"/>
                        <a:cs typeface="Tahoma" panose="020B0604030504040204" pitchFamily="34" charset="0"/>
                      </a:endParaRP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Un </a:t>
                      </a:r>
                      <a:r>
                        <a:rPr lang="tr-TR" sz="1300" dirty="0" err="1">
                          <a:latin typeface="Tahoma" panose="020B0604030504040204" pitchFamily="34" charset="0"/>
                          <a:ea typeface="Tahoma" panose="020B0604030504040204" pitchFamily="34" charset="0"/>
                          <a:cs typeface="Tahoma" panose="020B0604030504040204" pitchFamily="34" charset="0"/>
                        </a:rPr>
                        <a:t>mercato</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di</a:t>
                      </a:r>
                      <a:r>
                        <a:rPr lang="tr-TR" sz="1300"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6</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miliardi</a:t>
                      </a:r>
                      <a:r>
                        <a:rPr lang="tr-TR" sz="1300" dirty="0">
                          <a:latin typeface="Tahoma" panose="020B0604030504040204" pitchFamily="34" charset="0"/>
                          <a:ea typeface="Tahoma" panose="020B0604030504040204" pitchFamily="34" charset="0"/>
                          <a:cs typeface="Tahoma" panose="020B0604030504040204" pitchFamily="34" charset="0"/>
                        </a:rPr>
                        <a:t> di USD</a:t>
                      </a:r>
                      <a:r>
                        <a:rPr lang="en-US" sz="1300" dirty="0">
                          <a:latin typeface="Tahoma" panose="020B0604030504040204" pitchFamily="34" charset="0"/>
                          <a:ea typeface="Tahoma" panose="020B0604030504040204" pitchFamily="34" charset="0"/>
                          <a:cs typeface="Tahoma" panose="020B0604030504040204" pitchFamily="34" charset="0"/>
                        </a:rPr>
                        <a:t> </a:t>
                      </a: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a:t>
                      </a:r>
                      <a:r>
                        <a:rPr lang="en-US" sz="1300" dirty="0">
                          <a:latin typeface="Tahoma" panose="020B0604030504040204" pitchFamily="34" charset="0"/>
                          <a:ea typeface="Tahoma" panose="020B0604030504040204" pitchFamily="34" charset="0"/>
                          <a:cs typeface="Tahoma" panose="020B0604030504040204" pitchFamily="34" charset="0"/>
                        </a:rPr>
                        <a:t>2 </a:t>
                      </a:r>
                      <a:r>
                        <a:rPr lang="tr-TR" sz="1300" dirty="0" err="1">
                          <a:latin typeface="Tahoma" panose="020B0604030504040204" pitchFamily="34" charset="0"/>
                          <a:ea typeface="Tahoma" panose="020B0604030504040204" pitchFamily="34" charset="0"/>
                          <a:cs typeface="Tahoma" panose="020B0604030504040204" pitchFamily="34" charset="0"/>
                        </a:rPr>
                        <a:t>miliardi</a:t>
                      </a:r>
                      <a:r>
                        <a:rPr lang="tr-TR" sz="1300" dirty="0">
                          <a:latin typeface="Tahoma" panose="020B0604030504040204" pitchFamily="34" charset="0"/>
                          <a:ea typeface="Tahoma" panose="020B0604030504040204" pitchFamily="34" charset="0"/>
                          <a:cs typeface="Tahoma" panose="020B0604030504040204" pitchFamily="34" charset="0"/>
                        </a:rPr>
                        <a:t> di USD di </a:t>
                      </a:r>
                      <a:r>
                        <a:rPr lang="tr-TR" sz="1300" dirty="0" err="1">
                          <a:latin typeface="Tahoma" panose="020B0604030504040204" pitchFamily="34" charset="0"/>
                          <a:ea typeface="Tahoma" panose="020B0604030504040204" pitchFamily="34" charset="0"/>
                          <a:cs typeface="Tahoma" panose="020B0604030504040204" pitchFamily="34" charset="0"/>
                        </a:rPr>
                        <a:t>esportazione</a:t>
                      </a:r>
                      <a:r>
                        <a:rPr lang="en-US" sz="1300" dirty="0">
                          <a:latin typeface="Tahoma" panose="020B0604030504040204" pitchFamily="34" charset="0"/>
                          <a:ea typeface="Tahoma" panose="020B0604030504040204" pitchFamily="34" charset="0"/>
                          <a:cs typeface="Tahoma" panose="020B0604030504040204" pitchFamily="34" charset="0"/>
                        </a:rPr>
                        <a:t> </a:t>
                      </a:r>
                      <a:endParaRPr lang="tr-TR" sz="1300" dirty="0">
                        <a:latin typeface="Tahoma" panose="020B0604030504040204" pitchFamily="34" charset="0"/>
                        <a:ea typeface="Tahoma" panose="020B0604030504040204" pitchFamily="34" charset="0"/>
                        <a:cs typeface="Tahoma" panose="020B0604030504040204" pitchFamily="34" charset="0"/>
                      </a:endParaRP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Un </a:t>
                      </a:r>
                      <a:r>
                        <a:rPr lang="en-US" sz="1300" dirty="0">
                          <a:latin typeface="Tahoma" panose="020B0604030504040204" pitchFamily="34" charset="0"/>
                          <a:ea typeface="Tahoma" panose="020B0604030504040204" pitchFamily="34" charset="0"/>
                          <a:cs typeface="Tahoma" panose="020B0604030504040204" pitchFamily="34" charset="0"/>
                        </a:rPr>
                        <a:t>hub</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per</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l’aviazione</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civile</a:t>
                      </a:r>
                      <a:endParaRPr lang="en-US" sz="1300" dirty="0">
                        <a:latin typeface="Tahoma" panose="020B0604030504040204" pitchFamily="34" charset="0"/>
                        <a:ea typeface="Tahoma" panose="020B0604030504040204" pitchFamily="34" charset="0"/>
                        <a:cs typeface="Tahoma" panose="020B0604030504040204" pitchFamily="34" charset="0"/>
                      </a:endParaRP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Dimensione</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della</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flotta</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civile</a:t>
                      </a:r>
                      <a:r>
                        <a:rPr lang="tr-TR" sz="1300" dirty="0">
                          <a:latin typeface="Tahoma" panose="020B0604030504040204" pitchFamily="34" charset="0"/>
                          <a:ea typeface="Tahoma" panose="020B0604030504040204" pitchFamily="34" charset="0"/>
                          <a:cs typeface="Tahoma" panose="020B0604030504040204" pitchFamily="34" charset="0"/>
                        </a:rPr>
                        <a:t>: 540</a:t>
                      </a:r>
                      <a:endParaRPr lang="en-US" sz="1300" dirty="0">
                        <a:latin typeface="Tahoma" panose="020B0604030504040204" pitchFamily="34" charset="0"/>
                        <a:ea typeface="Tahoma" panose="020B0604030504040204" pitchFamily="34" charset="0"/>
                        <a:cs typeface="Tahoma" panose="020B0604030504040204" pitchFamily="34" charset="0"/>
                      </a:endParaRP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Passeggeri</a:t>
                      </a:r>
                      <a:r>
                        <a:rPr lang="tr-TR" sz="1300" dirty="0">
                          <a:latin typeface="Tahoma" panose="020B0604030504040204" pitchFamily="34" charset="0"/>
                          <a:ea typeface="Tahoma" panose="020B0604030504040204" pitchFamily="34" charset="0"/>
                          <a:cs typeface="Tahoma" panose="020B0604030504040204" pitchFamily="34" charset="0"/>
                        </a:rPr>
                        <a:t> </a:t>
                      </a:r>
                      <a:r>
                        <a:rPr lang="tr-TR" sz="1300" dirty="0" err="1">
                          <a:latin typeface="Tahoma" panose="020B0604030504040204" pitchFamily="34" charset="0"/>
                          <a:ea typeface="Tahoma" panose="020B0604030504040204" pitchFamily="34" charset="0"/>
                          <a:cs typeface="Tahoma" panose="020B0604030504040204" pitchFamily="34" charset="0"/>
                        </a:rPr>
                        <a:t>civili</a:t>
                      </a:r>
                      <a:r>
                        <a:rPr lang="en-US" sz="1300" dirty="0">
                          <a:latin typeface="Tahoma" panose="020B0604030504040204" pitchFamily="34" charset="0"/>
                          <a:ea typeface="Tahoma" panose="020B0604030504040204" pitchFamily="34" charset="0"/>
                          <a:cs typeface="Tahoma" panose="020B0604030504040204" pitchFamily="34" charset="0"/>
                        </a:rPr>
                        <a:t>: 193 </a:t>
                      </a:r>
                      <a:r>
                        <a:rPr lang="tr-TR" sz="1300" dirty="0" err="1">
                          <a:latin typeface="Tahoma" panose="020B0604030504040204" pitchFamily="34" charset="0"/>
                          <a:ea typeface="Tahoma" panose="020B0604030504040204" pitchFamily="34" charset="0"/>
                          <a:cs typeface="Tahoma" panose="020B0604030504040204" pitchFamily="34" charset="0"/>
                        </a:rPr>
                        <a:t>milioni</a:t>
                      </a:r>
                      <a:r>
                        <a:rPr lang="en-US" sz="1300" dirty="0">
                          <a:latin typeface="Tahoma" panose="020B0604030504040204" pitchFamily="34" charset="0"/>
                          <a:ea typeface="Tahoma" panose="020B0604030504040204" pitchFamily="34" charset="0"/>
                          <a:cs typeface="Tahoma" panose="020B0604030504040204" pitchFamily="34" charset="0"/>
                        </a:rPr>
                        <a:t>  </a:t>
                      </a: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C</a:t>
                      </a:r>
                      <a:r>
                        <a:rPr lang="en-US" sz="1300" dirty="0">
                          <a:latin typeface="Tahoma" panose="020B0604030504040204" pitchFamily="34" charset="0"/>
                          <a:ea typeface="Tahoma" panose="020B0604030504040204" pitchFamily="34" charset="0"/>
                          <a:cs typeface="Tahoma" panose="020B0604030504040204" pitchFamily="34" charset="0"/>
                        </a:rPr>
                        <a:t>luster</a:t>
                      </a:r>
                      <a:r>
                        <a:rPr lang="tr-TR" sz="1300" dirty="0">
                          <a:latin typeface="Tahoma" panose="020B0604030504040204" pitchFamily="34" charset="0"/>
                          <a:ea typeface="Tahoma" panose="020B0604030504040204" pitchFamily="34" charset="0"/>
                          <a:cs typeface="Tahoma" panose="020B0604030504040204" pitchFamily="34" charset="0"/>
                        </a:rPr>
                        <a:t> ben </a:t>
                      </a:r>
                      <a:r>
                        <a:rPr lang="tr-TR" sz="1300" dirty="0" err="1">
                          <a:latin typeface="Tahoma" panose="020B0604030504040204" pitchFamily="34" charset="0"/>
                          <a:ea typeface="Tahoma" panose="020B0604030504040204" pitchFamily="34" charset="0"/>
                          <a:cs typeface="Tahoma" panose="020B0604030504040204" pitchFamily="34" charset="0"/>
                        </a:rPr>
                        <a:t>sviluppati</a:t>
                      </a:r>
                      <a:endParaRPr lang="en-US" sz="1300" dirty="0">
                        <a:latin typeface="Tahoma" panose="020B0604030504040204" pitchFamily="34" charset="0"/>
                        <a:ea typeface="Tahoma" panose="020B0604030504040204" pitchFamily="34" charset="0"/>
                        <a:cs typeface="Tahoma" panose="020B0604030504040204" pitchFamily="34" charset="0"/>
                      </a:endParaRPr>
                    </a:p>
                    <a:p>
                      <a:pPr marL="90488" indent="-90488">
                        <a:buFont typeface="Wingdings" panose="05000000000000000000" pitchFamily="2" charset="2"/>
                        <a:buChar char="§"/>
                      </a:pPr>
                      <a:r>
                        <a:rPr lang="tr-TR" sz="1300" dirty="0">
                          <a:latin typeface="Tahoma" panose="020B0604030504040204" pitchFamily="34" charset="0"/>
                          <a:ea typeface="Tahoma" panose="020B0604030504040204" pitchFamily="34" charset="0"/>
                          <a:cs typeface="Tahoma" panose="020B0604030504040204" pitchFamily="34" charset="0"/>
                        </a:rPr>
                        <a:t> </a:t>
                      </a:r>
                      <a:r>
                        <a:rPr lang="it-IT" sz="1300" dirty="0">
                          <a:latin typeface="Tahoma" panose="020B0604030504040204" pitchFamily="34" charset="0"/>
                          <a:ea typeface="Tahoma" panose="020B0604030504040204" pitchFamily="34" charset="0"/>
                          <a:cs typeface="Tahoma" panose="020B0604030504040204" pitchFamily="34" charset="0"/>
                        </a:rPr>
                        <a:t>Forte supporto per joint venture con aziende straniere</a:t>
                      </a:r>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sp>
        <p:nvSpPr>
          <p:cNvPr id="26" name="AutoShape 10" descr="Image result for woman shopping icon">
            <a:extLst>
              <a:ext uri="{FF2B5EF4-FFF2-40B4-BE49-F238E27FC236}">
                <a16:creationId xmlns:a16="http://schemas.microsoft.com/office/drawing/2014/main" id="{614FFECE-31D6-46C7-9E7D-38130FACF23B}"/>
              </a:ext>
            </a:extLst>
          </p:cNvPr>
          <p:cNvSpPr>
            <a:spLocks noChangeAspect="1" noChangeArrowheads="1"/>
          </p:cNvSpPr>
          <p:nvPr/>
        </p:nvSpPr>
        <p:spPr bwMode="auto">
          <a:xfrm>
            <a:off x="12487275" y="337618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n-US">
              <a:solidFill>
                <a:srgbClr val="333538"/>
              </a:solidFill>
              <a:latin typeface="Tahoma" panose="020B0604030504040204" pitchFamily="34" charset="0"/>
              <a:ea typeface="Tahoma" panose="020B0604030504040204" pitchFamily="34" charset="0"/>
              <a:cs typeface="Tahoma" panose="020B0604030504040204" pitchFamily="34" charset="0"/>
            </a:endParaRPr>
          </a:p>
        </p:txBody>
      </p:sp>
      <p:pic>
        <p:nvPicPr>
          <p:cNvPr id="27" name="Picture 4" descr="Image result for agribusiness icon">
            <a:extLst>
              <a:ext uri="{FF2B5EF4-FFF2-40B4-BE49-F238E27FC236}">
                <a16:creationId xmlns:a16="http://schemas.microsoft.com/office/drawing/2014/main" id="{45970107-0EE6-4C5D-A498-2EE88E0F6033}"/>
              </a:ext>
            </a:extLst>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685628" y="5557452"/>
            <a:ext cx="2396043" cy="72838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fcrp.connectacareer.com/wp-content/uploads/2013/08/Food-Bev-IconSM-150x150.png">
            <a:extLst>
              <a:ext uri="{FF2B5EF4-FFF2-40B4-BE49-F238E27FC236}">
                <a16:creationId xmlns:a16="http://schemas.microsoft.com/office/drawing/2014/main" id="{4A22149E-39B7-448E-8AA8-C6E04F91F7D4}"/>
              </a:ext>
            </a:extLst>
          </p:cNvPr>
          <p:cNvPicPr>
            <a:picLocks noChangeAspect="1" noChangeArrowheads="1"/>
          </p:cNvPicPr>
          <p:nvPr/>
        </p:nvPicPr>
        <p:blipFill>
          <a:blip r:embed="rId19">
            <a:duotone>
              <a:schemeClr val="accent5">
                <a:shade val="45000"/>
                <a:satMod val="135000"/>
              </a:schemeClr>
              <a:prstClr val="white"/>
            </a:duotone>
            <a:extLst>
              <a:ext uri="{BEBA8EAE-BF5A-486C-A8C5-ECC9F3942E4B}">
                <a14:imgProps xmlns:a14="http://schemas.microsoft.com/office/drawing/2010/main">
                  <a14:imgLayer r:embed="rId20">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417560" y="5095566"/>
            <a:ext cx="1262980" cy="12629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6" name="Table 35">
            <a:extLst>
              <a:ext uri="{FF2B5EF4-FFF2-40B4-BE49-F238E27FC236}">
                <a16:creationId xmlns:a16="http://schemas.microsoft.com/office/drawing/2014/main" id="{9A747CAC-1CA5-403A-A6D2-094A31213E86}"/>
              </a:ext>
            </a:extLst>
          </p:cNvPr>
          <p:cNvGraphicFramePr>
            <a:graphicFrameLocks noGrp="1"/>
          </p:cNvGraphicFramePr>
          <p:nvPr>
            <p:extLst>
              <p:ext uri="{D42A27DB-BD31-4B8C-83A1-F6EECF244321}">
                <p14:modId xmlns:p14="http://schemas.microsoft.com/office/powerpoint/2010/main" val="3736222819"/>
              </p:ext>
            </p:extLst>
          </p:nvPr>
        </p:nvGraphicFramePr>
        <p:xfrm>
          <a:off x="8150247" y="3708073"/>
          <a:ext cx="3960000" cy="2667649"/>
        </p:xfrm>
        <a:graphic>
          <a:graphicData uri="http://schemas.openxmlformats.org/drawingml/2006/table">
            <a:tbl>
              <a:tblPr firstRow="1" bandRow="1">
                <a:effectLst/>
                <a:tableStyleId>{5C22544A-7EE6-4342-B048-85BDC9FD1C3A}</a:tableStyleId>
              </a:tblPr>
              <a:tblGrid>
                <a:gridCol w="3960000">
                  <a:extLst>
                    <a:ext uri="{9D8B030D-6E8A-4147-A177-3AD203B41FA5}">
                      <a16:colId xmlns:a16="http://schemas.microsoft.com/office/drawing/2014/main" val="2003013874"/>
                    </a:ext>
                  </a:extLst>
                </a:gridCol>
              </a:tblGrid>
              <a:tr h="500985">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INDUSTRIA AGROALIMENTARE E BEVANDE</a:t>
                      </a: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149489">
                <a:tc>
                  <a:txBody>
                    <a:bodyPr/>
                    <a:lstStyle/>
                    <a:p>
                      <a:pPr marL="90488" indent="-90488" algn="l" defTabSz="609570" rtl="0" eaLnBrk="1" latinLnBrk="0" hangingPunct="1">
                        <a:buFont typeface="Wingdings" panose="05000000000000000000" pitchFamily="2" charset="2"/>
                        <a:buChar char="§"/>
                      </a:pP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Un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mercato</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di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74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miliardi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 USD</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90488" indent="-90488" algn="l" defTabSz="609570" rtl="0" eaLnBrk="1" latinLnBrk="0" hangingPunct="1">
                        <a:buFont typeface="Wingdings" panose="05000000000000000000" pitchFamily="2" charset="2"/>
                        <a:buChar char="§"/>
                      </a:pP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17</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miliardi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 USD di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esportazione</a:t>
                      </a:r>
                      <a:endPar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90488" indent="-90488" algn="l" defTabSz="609570" rtl="0" eaLnBrk="1" latinLnBrk="0" hangingPunct="1">
                        <a:buFont typeface="Wingdings" panose="05000000000000000000" pitchFamily="2" charset="2"/>
                        <a:buChar char="§"/>
                      </a:pP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Tur</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chia</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esporta</a:t>
                      </a: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1,781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generi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di</a:t>
                      </a: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prod</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otti</a:t>
                      </a:r>
                      <a:r>
                        <a:rPr lang="tr-TR"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verso</a:t>
                      </a: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190 </a:t>
                      </a:r>
                      <a:r>
                        <a:rPr lang="tr-TR" sz="13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Paesi</a:t>
                      </a:r>
                      <a:r>
                        <a:rPr lang="en-US" sz="13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pic>
        <p:nvPicPr>
          <p:cNvPr id="1028" name="Picture 4" descr="Image result for Turkish airlines">
            <a:extLst>
              <a:ext uri="{FF2B5EF4-FFF2-40B4-BE49-F238E27FC236}">
                <a16:creationId xmlns:a16="http://schemas.microsoft.com/office/drawing/2014/main" id="{D6349EF2-3E21-477F-B20B-D3D5C67EDAA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056858" y="2717958"/>
            <a:ext cx="3404274" cy="10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177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8" name="Rectangle 24"/>
          <p:cNvSpPr>
            <a:spLocks noChangeArrowheads="1"/>
          </p:cNvSpPr>
          <p:nvPr/>
        </p:nvSpPr>
        <p:spPr bwMode="auto">
          <a:xfrm>
            <a:off x="1524001" y="7921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5"/>
          <p:cNvSpPr>
            <a:spLocks noChangeArrowheads="1"/>
          </p:cNvSpPr>
          <p:nvPr/>
        </p:nvSpPr>
        <p:spPr bwMode="auto">
          <a:xfrm>
            <a:off x="1524001" y="8664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6"/>
          <p:cNvSpPr>
            <a:spLocks noChangeArrowheads="1"/>
          </p:cNvSpPr>
          <p:nvPr/>
        </p:nvSpPr>
        <p:spPr bwMode="auto">
          <a:xfrm>
            <a:off x="1524001" y="96356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 name="Table 59">
            <a:extLst>
              <a:ext uri="{FF2B5EF4-FFF2-40B4-BE49-F238E27FC236}">
                <a16:creationId xmlns:a16="http://schemas.microsoft.com/office/drawing/2014/main" id="{B3F92761-222C-4683-A551-97DDEBC3810E}"/>
              </a:ext>
            </a:extLst>
          </p:cNvPr>
          <p:cNvGraphicFramePr>
            <a:graphicFrameLocks noGrp="1"/>
          </p:cNvGraphicFramePr>
          <p:nvPr>
            <p:extLst>
              <p:ext uri="{D42A27DB-BD31-4B8C-83A1-F6EECF244321}">
                <p14:modId xmlns:p14="http://schemas.microsoft.com/office/powerpoint/2010/main" val="1619406926"/>
              </p:ext>
            </p:extLst>
          </p:nvPr>
        </p:nvGraphicFramePr>
        <p:xfrm>
          <a:off x="0" y="-3390"/>
          <a:ext cx="12192000" cy="80640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640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INVEST IN TURKEY</a:t>
                      </a:r>
                      <a:endParaRPr lang="en-US" sz="2000" b="1" noProof="0" dirty="0"/>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defTabSz="457200" fontAlgn="base">
                        <a:spcBef>
                          <a:spcPct val="0"/>
                        </a:spcBef>
                        <a:spcAft>
                          <a:spcPct val="0"/>
                        </a:spcAft>
                      </a:pPr>
                      <a:r>
                        <a:rPr lang="en-US" sz="1550" b="0" dirty="0">
                          <a:latin typeface="Tahoma" panose="020B0604030504040204" pitchFamily="34" charset="0"/>
                          <a:ea typeface="Tahoma" panose="020B0604030504040204" pitchFamily="34" charset="0"/>
                          <a:cs typeface="Tahoma" panose="020B0604030504040204" pitchFamily="34" charset="0"/>
                        </a:rPr>
                        <a:t>Il </a:t>
                      </a:r>
                      <a:r>
                        <a:rPr lang="en-US" sz="1550" b="0" dirty="0" err="1">
                          <a:latin typeface="Tahoma" panose="020B0604030504040204" pitchFamily="34" charset="0"/>
                          <a:ea typeface="Tahoma" panose="020B0604030504040204" pitchFamily="34" charset="0"/>
                          <a:cs typeface="Tahoma" panose="020B0604030504040204" pitchFamily="34" charset="0"/>
                        </a:rPr>
                        <a:t>nostro</a:t>
                      </a:r>
                      <a:r>
                        <a:rPr lang="en-US" sz="1550" b="0" dirty="0">
                          <a:latin typeface="Tahoma" panose="020B0604030504040204" pitchFamily="34" charset="0"/>
                          <a:ea typeface="Tahoma" panose="020B0604030504040204" pitchFamily="34" charset="0"/>
                          <a:cs typeface="Tahoma" panose="020B0604030504040204" pitchFamily="34" charset="0"/>
                        </a:rPr>
                        <a:t> </a:t>
                      </a:r>
                      <a:r>
                        <a:rPr lang="en-US" sz="1550" b="0" dirty="0" err="1">
                          <a:latin typeface="Tahoma" panose="020B0604030504040204" pitchFamily="34" charset="0"/>
                          <a:ea typeface="Tahoma" panose="020B0604030504040204" pitchFamily="34" charset="0"/>
                          <a:cs typeface="Tahoma" panose="020B0604030504040204" pitchFamily="34" charset="0"/>
                        </a:rPr>
                        <a:t>Ufficio</a:t>
                      </a:r>
                      <a:r>
                        <a:rPr lang="en-US" sz="1550" b="0" dirty="0">
                          <a:latin typeface="Tahoma" panose="020B0604030504040204" pitchFamily="34" charset="0"/>
                          <a:ea typeface="Tahoma" panose="020B0604030504040204" pitchFamily="34" charset="0"/>
                          <a:cs typeface="Tahoma" panose="020B0604030504040204" pitchFamily="34" charset="0"/>
                        </a:rPr>
                        <a:t> assist</a:t>
                      </a:r>
                      <a:r>
                        <a:rPr lang="tr-TR" sz="1550" b="0" dirty="0">
                          <a:latin typeface="Tahoma" panose="020B0604030504040204" pitchFamily="34" charset="0"/>
                          <a:ea typeface="Tahoma" panose="020B0604030504040204" pitchFamily="34" charset="0"/>
                          <a:cs typeface="Tahoma" panose="020B0604030504040204" pitchFamily="34" charset="0"/>
                        </a:rPr>
                        <a:t>e </a:t>
                      </a:r>
                      <a:r>
                        <a:rPr lang="tr-TR" sz="1550" b="0" dirty="0" err="1">
                          <a:latin typeface="Tahoma" panose="020B0604030504040204" pitchFamily="34" charset="0"/>
                          <a:ea typeface="Tahoma" panose="020B0604030504040204" pitchFamily="34" charset="0"/>
                          <a:cs typeface="Tahoma" panose="020B0604030504040204" pitchFamily="34" charset="0"/>
                        </a:rPr>
                        <a:t>gli</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imprenditori</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internazionali</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prima</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durante</a:t>
                      </a:r>
                      <a:r>
                        <a:rPr lang="tr-TR" sz="1550" b="0" dirty="0">
                          <a:latin typeface="Tahoma" panose="020B0604030504040204" pitchFamily="34" charset="0"/>
                          <a:ea typeface="Tahoma" panose="020B0604030504040204" pitchFamily="34" charset="0"/>
                          <a:cs typeface="Tahoma" panose="020B0604030504040204" pitchFamily="34" charset="0"/>
                        </a:rPr>
                        <a:t> e </a:t>
                      </a:r>
                      <a:r>
                        <a:rPr lang="tr-TR" sz="1550" b="0" dirty="0" err="1">
                          <a:latin typeface="Tahoma" panose="020B0604030504040204" pitchFamily="34" charset="0"/>
                          <a:ea typeface="Tahoma" panose="020B0604030504040204" pitchFamily="34" charset="0"/>
                          <a:cs typeface="Tahoma" panose="020B0604030504040204" pitchFamily="34" charset="0"/>
                        </a:rPr>
                        <a:t>dopo</a:t>
                      </a:r>
                      <a:r>
                        <a:rPr lang="tr-TR" sz="1550" b="0" dirty="0">
                          <a:latin typeface="Tahoma" panose="020B0604030504040204" pitchFamily="34" charset="0"/>
                          <a:ea typeface="Tahoma" panose="020B0604030504040204" pitchFamily="34" charset="0"/>
                          <a:cs typeface="Tahoma" panose="020B0604030504040204" pitchFamily="34" charset="0"/>
                        </a:rPr>
                        <a:t> il </a:t>
                      </a:r>
                      <a:r>
                        <a:rPr lang="tr-TR" sz="1550" b="0" dirty="0" err="1">
                          <a:latin typeface="Tahoma" panose="020B0604030504040204" pitchFamily="34" charset="0"/>
                          <a:ea typeface="Tahoma" panose="020B0604030504040204" pitchFamily="34" charset="0"/>
                          <a:cs typeface="Tahoma" panose="020B0604030504040204" pitchFamily="34" charset="0"/>
                        </a:rPr>
                        <a:t>loro</a:t>
                      </a:r>
                      <a:r>
                        <a:rPr lang="tr-TR" sz="1550" b="0" dirty="0">
                          <a:latin typeface="Tahoma" panose="020B0604030504040204" pitchFamily="34" charset="0"/>
                          <a:ea typeface="Tahoma" panose="020B0604030504040204" pitchFamily="34" charset="0"/>
                          <a:cs typeface="Tahoma" panose="020B0604030504040204" pitchFamily="34" charset="0"/>
                        </a:rPr>
                        <a:t> </a:t>
                      </a:r>
                      <a:r>
                        <a:rPr lang="tr-TR" sz="1550" b="0" dirty="0" err="1">
                          <a:latin typeface="Tahoma" panose="020B0604030504040204" pitchFamily="34" charset="0"/>
                          <a:ea typeface="Tahoma" panose="020B0604030504040204" pitchFamily="34" charset="0"/>
                          <a:cs typeface="Tahoma" panose="020B0604030504040204" pitchFamily="34" charset="0"/>
                        </a:rPr>
                        <a:t>arrivo</a:t>
                      </a:r>
                      <a:r>
                        <a:rPr lang="tr-TR" sz="1550" b="0" dirty="0">
                          <a:latin typeface="Tahoma" panose="020B0604030504040204" pitchFamily="34" charset="0"/>
                          <a:ea typeface="Tahoma" panose="020B0604030504040204" pitchFamily="34" charset="0"/>
                          <a:cs typeface="Tahoma" panose="020B0604030504040204" pitchFamily="34" charset="0"/>
                        </a:rPr>
                        <a:t> in </a:t>
                      </a:r>
                      <a:r>
                        <a:rPr lang="tr-TR" sz="1550" b="0" dirty="0" err="1">
                          <a:latin typeface="Tahoma" panose="020B0604030504040204" pitchFamily="34" charset="0"/>
                          <a:ea typeface="Tahoma" panose="020B0604030504040204" pitchFamily="34" charset="0"/>
                          <a:cs typeface="Tahoma" panose="020B0604030504040204" pitchFamily="34" charset="0"/>
                        </a:rPr>
                        <a:t>Turchia</a:t>
                      </a:r>
                      <a:endParaRPr lang="en-US" sz="1550" b="0" dirty="0">
                        <a:latin typeface="Tahoma" panose="020B0604030504040204" pitchFamily="34" charset="0"/>
                        <a:ea typeface="Tahoma" panose="020B0604030504040204" pitchFamily="34" charset="0"/>
                        <a:cs typeface="Tahoma" panose="020B0604030504040204" pitchFamily="34" charset="0"/>
                      </a:endParaRPr>
                    </a:p>
                  </a:txBody>
                  <a:tcPr marL="72000" marR="72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2050" name="Picture 2" descr="Image result for başbakanlık logo">
            <a:extLst>
              <a:ext uri="{FF2B5EF4-FFF2-40B4-BE49-F238E27FC236}">
                <a16:creationId xmlns:a16="http://schemas.microsoft.com/office/drawing/2014/main" id="{129D5EE5-8E32-466D-9998-1BE01A831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643" y="942137"/>
            <a:ext cx="1513810" cy="15138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51B98B9-D7B4-45DB-AA42-E8B0B722F705}"/>
              </a:ext>
            </a:extLst>
          </p:cNvPr>
          <p:cNvSpPr/>
          <p:nvPr/>
        </p:nvSpPr>
        <p:spPr>
          <a:xfrm>
            <a:off x="1076326" y="2494013"/>
            <a:ext cx="2541181" cy="646331"/>
          </a:xfrm>
          <a:prstGeom prst="rect">
            <a:avLst/>
          </a:prstGeom>
        </p:spPr>
        <p:txBody>
          <a:bodyPr wrap="square">
            <a:spAutoFit/>
          </a:bodyPr>
          <a:lstStyle/>
          <a:p>
            <a:pPr algn="ctr" eaLnBrk="0" hangingPunct="0">
              <a:spcBef>
                <a:spcPct val="20000"/>
              </a:spcBef>
              <a:defRPr/>
            </a:pPr>
            <a:r>
              <a:rPr lang="it-IT" sz="1200" b="1" dirty="0">
                <a:latin typeface="Tahoma" panose="020B0604030504040204" pitchFamily="34" charset="0"/>
                <a:ea typeface="Tahoma" panose="020B0604030504040204" pitchFamily="34" charset="0"/>
                <a:cs typeface="Tahoma" panose="020B0604030504040204" pitchFamily="34" charset="0"/>
              </a:rPr>
              <a:t>O</a:t>
            </a:r>
            <a:r>
              <a:rPr lang="tr-TR" sz="1200" b="1" dirty="0">
                <a:latin typeface="Tahoma" panose="020B0604030504040204" pitchFamily="34" charset="0"/>
                <a:ea typeface="Tahoma" panose="020B0604030504040204" pitchFamily="34" charset="0"/>
                <a:cs typeface="Tahoma" panose="020B0604030504040204" pitchFamily="34" charset="0"/>
              </a:rPr>
              <a:t>rganizzazione </a:t>
            </a:r>
            <a:r>
              <a:rPr lang="it-IT" sz="1200" b="1" dirty="0">
                <a:latin typeface="Tahoma" panose="020B0604030504040204" pitchFamily="34" charset="0"/>
                <a:ea typeface="Tahoma" panose="020B0604030504040204" pitchFamily="34" charset="0"/>
                <a:cs typeface="Tahoma" panose="020B0604030504040204" pitchFamily="34" charset="0"/>
              </a:rPr>
              <a:t>governativa</a:t>
            </a:r>
            <a:r>
              <a:rPr lang="tr-TR" sz="1200" b="1" dirty="0">
                <a:latin typeface="Tahoma" panose="020B0604030504040204" pitchFamily="34" charset="0"/>
                <a:ea typeface="Tahoma" panose="020B0604030504040204" pitchFamily="34" charset="0"/>
                <a:cs typeface="Tahoma" panose="020B0604030504040204" pitchFamily="34" charset="0"/>
              </a:rPr>
              <a:t> che promuove e incoraggia gli investimenti in Turchia</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991FA25A-15C8-4F58-9FB1-085D3C663E09}"/>
              </a:ext>
            </a:extLst>
          </p:cNvPr>
          <p:cNvSpPr/>
          <p:nvPr/>
        </p:nvSpPr>
        <p:spPr>
          <a:xfrm>
            <a:off x="4707815" y="2494012"/>
            <a:ext cx="2466753" cy="646331"/>
          </a:xfrm>
          <a:prstGeom prst="rect">
            <a:avLst/>
          </a:prstGeom>
        </p:spPr>
        <p:txBody>
          <a:bodyPr wrap="square">
            <a:spAutoFit/>
          </a:bodyPr>
          <a:lstStyle/>
          <a:p>
            <a:pPr algn="ctr" eaLnBrk="0" hangingPunct="0">
              <a:spcBef>
                <a:spcPct val="20000"/>
              </a:spcBef>
              <a:defRPr/>
            </a:pPr>
            <a:r>
              <a:rPr lang="it-IT" sz="1200" b="1" dirty="0">
                <a:latin typeface="Tahoma" panose="020B0604030504040204" pitchFamily="34" charset="0"/>
                <a:ea typeface="Tahoma" panose="020B0604030504040204" pitchFamily="34" charset="0"/>
                <a:cs typeface="Tahoma" panose="020B0604030504040204" pitchFamily="34" charset="0"/>
              </a:rPr>
              <a:t>A</a:t>
            </a:r>
            <a:r>
              <a:rPr lang="tr-TR" sz="1200" b="1" dirty="0">
                <a:latin typeface="Tahoma" panose="020B0604030504040204" pitchFamily="34" charset="0"/>
                <a:ea typeface="Tahoma" panose="020B0604030504040204" pitchFamily="34" charset="0"/>
                <a:cs typeface="Tahoma" panose="020B0604030504040204" pitchFamily="34" charset="0"/>
              </a:rPr>
              <a:t>pproccio privat</a:t>
            </a:r>
            <a:r>
              <a:rPr lang="it-IT" sz="1200" b="1" dirty="0" err="1">
                <a:latin typeface="Tahoma" panose="020B0604030504040204" pitchFamily="34" charset="0"/>
                <a:ea typeface="Tahoma" panose="020B0604030504040204" pitchFamily="34" charset="0"/>
                <a:cs typeface="Tahoma" panose="020B0604030504040204" pitchFamily="34" charset="0"/>
              </a:rPr>
              <a:t>istico</a:t>
            </a:r>
            <a:r>
              <a:rPr lang="tr-TR" sz="1200" b="1" dirty="0">
                <a:latin typeface="Tahoma" panose="020B0604030504040204" pitchFamily="34" charset="0"/>
                <a:ea typeface="Tahoma" panose="020B0604030504040204" pitchFamily="34" charset="0"/>
                <a:cs typeface="Tahoma" panose="020B0604030504040204" pitchFamily="34" charset="0"/>
              </a:rPr>
              <a:t> con il supporto di tutti gli organi statali</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88B4CDCF-FC93-4E52-8D57-A529DB02F59A}"/>
              </a:ext>
            </a:extLst>
          </p:cNvPr>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196552" y="869481"/>
            <a:ext cx="1617478" cy="1654479"/>
          </a:xfrm>
          <a:prstGeom prst="rect">
            <a:avLst/>
          </a:prstGeom>
        </p:spPr>
      </p:pic>
      <p:pic>
        <p:nvPicPr>
          <p:cNvPr id="8" name="Picture 7">
            <a:extLst>
              <a:ext uri="{FF2B5EF4-FFF2-40B4-BE49-F238E27FC236}">
                <a16:creationId xmlns:a16="http://schemas.microsoft.com/office/drawing/2014/main" id="{1D2B74E1-A441-482B-9F2A-150AB9D4F6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5985" y="3542064"/>
            <a:ext cx="1592129" cy="689700"/>
          </a:xfrm>
          <a:prstGeom prst="rect">
            <a:avLst/>
          </a:prstGeom>
        </p:spPr>
      </p:pic>
      <p:pic>
        <p:nvPicPr>
          <p:cNvPr id="10" name="Picture 9">
            <a:extLst>
              <a:ext uri="{FF2B5EF4-FFF2-40B4-BE49-F238E27FC236}">
                <a16:creationId xmlns:a16="http://schemas.microsoft.com/office/drawing/2014/main" id="{C0E0539C-1942-4E45-9B1B-37A8116596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9743" y="3480943"/>
            <a:ext cx="730014" cy="730014"/>
          </a:xfrm>
          <a:prstGeom prst="rect">
            <a:avLst/>
          </a:prstGeom>
        </p:spPr>
      </p:pic>
      <p:pic>
        <p:nvPicPr>
          <p:cNvPr id="12" name="Picture 11">
            <a:extLst>
              <a:ext uri="{FF2B5EF4-FFF2-40B4-BE49-F238E27FC236}">
                <a16:creationId xmlns:a16="http://schemas.microsoft.com/office/drawing/2014/main" id="{E91113DC-ABEF-4F85-A42F-CDB50B00CCDD}"/>
              </a:ext>
            </a:extLst>
          </p:cNvPr>
          <p:cNvPicPr>
            <a:picLocks noChangeAspect="1"/>
          </p:cNvPicPr>
          <p:nvPr/>
        </p:nvPicPr>
        <p:blipFill>
          <a:blip r:embed="rId7">
            <a:biLevel thresh="50000"/>
            <a:extLst>
              <a:ext uri="{28A0092B-C50C-407E-A947-70E740481C1C}">
                <a14:useLocalDpi xmlns:a14="http://schemas.microsoft.com/office/drawing/2010/main" val="0"/>
              </a:ext>
            </a:extLst>
          </a:blip>
          <a:stretch>
            <a:fillRect/>
          </a:stretch>
        </p:blipFill>
        <p:spPr>
          <a:xfrm>
            <a:off x="6529377" y="3447778"/>
            <a:ext cx="651290" cy="651290"/>
          </a:xfrm>
          <a:prstGeom prst="rect">
            <a:avLst/>
          </a:prstGeom>
        </p:spPr>
      </p:pic>
      <p:pic>
        <p:nvPicPr>
          <p:cNvPr id="14" name="Picture 13">
            <a:extLst>
              <a:ext uri="{FF2B5EF4-FFF2-40B4-BE49-F238E27FC236}">
                <a16:creationId xmlns:a16="http://schemas.microsoft.com/office/drawing/2014/main" id="{98E956F8-B3DF-444A-B0D8-D983BA282780}"/>
              </a:ext>
            </a:extLst>
          </p:cNvPr>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7157800" y="3245092"/>
            <a:ext cx="1126202" cy="1126202"/>
          </a:xfrm>
          <a:prstGeom prst="rect">
            <a:avLst/>
          </a:prstGeom>
        </p:spPr>
      </p:pic>
      <p:pic>
        <p:nvPicPr>
          <p:cNvPr id="16" name="Picture 15">
            <a:extLst>
              <a:ext uri="{FF2B5EF4-FFF2-40B4-BE49-F238E27FC236}">
                <a16:creationId xmlns:a16="http://schemas.microsoft.com/office/drawing/2014/main" id="{9DE446A0-A2B6-45C2-A6E3-3E7AEF3658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7282" y="920214"/>
            <a:ext cx="2827817" cy="1527021"/>
          </a:xfrm>
          <a:prstGeom prst="rect">
            <a:avLst/>
          </a:prstGeom>
        </p:spPr>
      </p:pic>
      <p:sp>
        <p:nvSpPr>
          <p:cNvPr id="17" name="Rectangle 16">
            <a:extLst>
              <a:ext uri="{FF2B5EF4-FFF2-40B4-BE49-F238E27FC236}">
                <a16:creationId xmlns:a16="http://schemas.microsoft.com/office/drawing/2014/main" id="{14C449ED-78E0-442F-9CFC-C9EA1A9DD3D8}"/>
              </a:ext>
            </a:extLst>
          </p:cNvPr>
          <p:cNvSpPr/>
          <p:nvPr/>
        </p:nvSpPr>
        <p:spPr>
          <a:xfrm>
            <a:off x="9087730" y="2494011"/>
            <a:ext cx="2378592" cy="646331"/>
          </a:xfrm>
          <a:prstGeom prst="rect">
            <a:avLst/>
          </a:prstGeom>
        </p:spPr>
        <p:txBody>
          <a:bodyPr wrap="square">
            <a:spAutoFit/>
          </a:bodyPr>
          <a:lstStyle/>
          <a:p>
            <a:pPr algn="ctr"/>
            <a:r>
              <a:rPr lang="tr-TR" sz="1200" b="1" dirty="0">
                <a:latin typeface="Tahoma" panose="020B0604030504040204" pitchFamily="34" charset="0"/>
                <a:ea typeface="Tahoma" panose="020B0604030504040204" pitchFamily="34" charset="0"/>
                <a:cs typeface="Tahoma" panose="020B0604030504040204" pitchFamily="34" charset="0"/>
              </a:rPr>
              <a:t>Opera su </a:t>
            </a:r>
            <a:r>
              <a:rPr lang="tr-TR" sz="1200" b="1" dirty="0" err="1">
                <a:latin typeface="Tahoma" panose="020B0604030504040204" pitchFamily="34" charset="0"/>
                <a:ea typeface="Tahoma" panose="020B0604030504040204" pitchFamily="34" charset="0"/>
                <a:cs typeface="Tahoma" panose="020B0604030504040204" pitchFamily="34" charset="0"/>
              </a:rPr>
              <a:t>base</a:t>
            </a:r>
            <a:r>
              <a:rPr lang="tr-TR" sz="1200" b="1" dirty="0">
                <a:latin typeface="Tahoma" panose="020B0604030504040204" pitchFamily="34" charset="0"/>
                <a:ea typeface="Tahoma" panose="020B0604030504040204" pitchFamily="34" charset="0"/>
                <a:cs typeface="Tahoma" panose="020B0604030504040204" pitchFamily="34" charset="0"/>
              </a:rPr>
              <a:t> </a:t>
            </a:r>
            <a:r>
              <a:rPr lang="tr-TR" sz="1200" b="1" dirty="0" err="1">
                <a:latin typeface="Tahoma" panose="020B0604030504040204" pitchFamily="34" charset="0"/>
                <a:ea typeface="Tahoma" panose="020B0604030504040204" pitchFamily="34" charset="0"/>
                <a:cs typeface="Tahoma" panose="020B0604030504040204" pitchFamily="34" charset="0"/>
              </a:rPr>
              <a:t>strettamente</a:t>
            </a:r>
            <a:r>
              <a:rPr lang="tr-TR" sz="1200" b="1" dirty="0">
                <a:latin typeface="Tahoma" panose="020B0604030504040204" pitchFamily="34" charset="0"/>
                <a:ea typeface="Tahoma" panose="020B0604030504040204" pitchFamily="34" charset="0"/>
                <a:cs typeface="Tahoma" panose="020B0604030504040204" pitchFamily="34" charset="0"/>
              </a:rPr>
              <a:t> </a:t>
            </a:r>
            <a:r>
              <a:rPr lang="tr-TR" sz="1200" b="1" dirty="0" err="1">
                <a:latin typeface="Tahoma" panose="020B0604030504040204" pitchFamily="34" charset="0"/>
                <a:ea typeface="Tahoma" panose="020B0604030504040204" pitchFamily="34" charset="0"/>
                <a:cs typeface="Tahoma" panose="020B0604030504040204" pitchFamily="34" charset="0"/>
              </a:rPr>
              <a:t>confidenziale</a:t>
            </a:r>
            <a:r>
              <a:rPr lang="tr-TR" sz="1200" b="1" dirty="0">
                <a:latin typeface="Tahoma" panose="020B0604030504040204" pitchFamily="34" charset="0"/>
                <a:ea typeface="Tahoma" panose="020B0604030504040204" pitchFamily="34" charset="0"/>
                <a:cs typeface="Tahoma" panose="020B0604030504040204" pitchFamily="34" charset="0"/>
              </a:rPr>
              <a:t> e i </a:t>
            </a:r>
            <a:r>
              <a:rPr lang="tr-TR" sz="1200" b="1" dirty="0" err="1">
                <a:latin typeface="Tahoma" panose="020B0604030504040204" pitchFamily="34" charset="0"/>
                <a:ea typeface="Tahoma" panose="020B0604030504040204" pitchFamily="34" charset="0"/>
                <a:cs typeface="Tahoma" panose="020B0604030504040204" pitchFamily="34" charset="0"/>
              </a:rPr>
              <a:t>servizi</a:t>
            </a:r>
            <a:r>
              <a:rPr lang="tr-TR" sz="1200" b="1" dirty="0">
                <a:latin typeface="Tahoma" panose="020B0604030504040204" pitchFamily="34" charset="0"/>
                <a:ea typeface="Tahoma" panose="020B0604030504040204" pitchFamily="34" charset="0"/>
                <a:cs typeface="Tahoma" panose="020B0604030504040204" pitchFamily="34" charset="0"/>
              </a:rPr>
              <a:t> </a:t>
            </a:r>
            <a:r>
              <a:rPr lang="tr-TR" sz="1200" b="1" dirty="0" err="1">
                <a:latin typeface="Tahoma" panose="020B0604030504040204" pitchFamily="34" charset="0"/>
                <a:ea typeface="Tahoma" panose="020B0604030504040204" pitchFamily="34" charset="0"/>
                <a:cs typeface="Tahoma" panose="020B0604030504040204" pitchFamily="34" charset="0"/>
              </a:rPr>
              <a:t>sono</a:t>
            </a:r>
            <a:r>
              <a:rPr lang="tr-TR" sz="1200" b="1" dirty="0">
                <a:latin typeface="Tahoma" panose="020B0604030504040204" pitchFamily="34" charset="0"/>
                <a:ea typeface="Tahoma" panose="020B0604030504040204" pitchFamily="34" charset="0"/>
                <a:cs typeface="Tahoma" panose="020B0604030504040204" pitchFamily="34" charset="0"/>
              </a:rPr>
              <a:t> </a:t>
            </a:r>
            <a:r>
              <a:rPr lang="tr-TR" sz="1200" b="1" dirty="0" err="1">
                <a:latin typeface="Tahoma" panose="020B0604030504040204" pitchFamily="34" charset="0"/>
                <a:ea typeface="Tahoma" panose="020B0604030504040204" pitchFamily="34" charset="0"/>
                <a:cs typeface="Tahoma" panose="020B0604030504040204" pitchFamily="34" charset="0"/>
              </a:rPr>
              <a:t>gratuiti</a:t>
            </a:r>
            <a:endParaRPr lang="en-US" sz="1200" dirty="0"/>
          </a:p>
        </p:txBody>
      </p:sp>
      <p:pic>
        <p:nvPicPr>
          <p:cNvPr id="23" name="Picture 22">
            <a:extLst>
              <a:ext uri="{FF2B5EF4-FFF2-40B4-BE49-F238E27FC236}">
                <a16:creationId xmlns:a16="http://schemas.microsoft.com/office/drawing/2014/main" id="{DB9BE0DC-A890-4AC4-B24A-B3880C3B3C29}"/>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9087731" y="3124855"/>
            <a:ext cx="2325893" cy="2009572"/>
          </a:xfrm>
          <a:prstGeom prst="rect">
            <a:avLst/>
          </a:prstGeom>
        </p:spPr>
      </p:pic>
      <p:pic>
        <p:nvPicPr>
          <p:cNvPr id="25" name="Picture 24">
            <a:extLst>
              <a:ext uri="{FF2B5EF4-FFF2-40B4-BE49-F238E27FC236}">
                <a16:creationId xmlns:a16="http://schemas.microsoft.com/office/drawing/2014/main" id="{57CA2E2D-2C88-4DA8-9082-18B32ED30996}"/>
              </a:ext>
            </a:extLst>
          </p:cNvPr>
          <p:cNvPicPr>
            <a:picLocks noChangeAspect="1"/>
          </p:cNvPicPr>
          <p:nvPr/>
        </p:nvPicPr>
        <p:blipFill>
          <a:blip r:embed="rId11" cstate="print">
            <a:biLevel thresh="75000"/>
            <a:extLst>
              <a:ext uri="{28A0092B-C50C-407E-A947-70E740481C1C}">
                <a14:useLocalDpi xmlns:a14="http://schemas.microsoft.com/office/drawing/2010/main" val="0"/>
              </a:ext>
            </a:extLst>
          </a:blip>
          <a:stretch>
            <a:fillRect/>
          </a:stretch>
        </p:blipFill>
        <p:spPr>
          <a:xfrm>
            <a:off x="1556757" y="5250347"/>
            <a:ext cx="893000" cy="893000"/>
          </a:xfrm>
          <a:prstGeom prst="rect">
            <a:avLst/>
          </a:prstGeom>
        </p:spPr>
      </p:pic>
      <p:pic>
        <p:nvPicPr>
          <p:cNvPr id="29" name="Picture 28">
            <a:extLst>
              <a:ext uri="{FF2B5EF4-FFF2-40B4-BE49-F238E27FC236}">
                <a16:creationId xmlns:a16="http://schemas.microsoft.com/office/drawing/2014/main" id="{479980CA-CCFE-4237-B1E3-87AF4FF38C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59861" y="5296832"/>
            <a:ext cx="871869" cy="871869"/>
          </a:xfrm>
          <a:prstGeom prst="rect">
            <a:avLst/>
          </a:prstGeom>
        </p:spPr>
      </p:pic>
      <p:pic>
        <p:nvPicPr>
          <p:cNvPr id="31" name="Picture 30">
            <a:extLst>
              <a:ext uri="{FF2B5EF4-FFF2-40B4-BE49-F238E27FC236}">
                <a16:creationId xmlns:a16="http://schemas.microsoft.com/office/drawing/2014/main" id="{77DE9635-FD0F-4F77-B163-CBF4B2DD527E}"/>
              </a:ext>
            </a:extLst>
          </p:cNvPr>
          <p:cNvPicPr>
            <a:picLocks noChangeAspect="1"/>
          </p:cNvPicPr>
          <p:nvPr/>
        </p:nvPicPr>
        <p:blipFill>
          <a:blip r:embed="rId13" cstate="print">
            <a:extLst>
              <a:ext uri="{BEBA8EAE-BF5A-486C-A8C5-ECC9F3942E4B}">
                <a14:imgProps xmlns:a14="http://schemas.microsoft.com/office/drawing/2010/main">
                  <a14:imgLayer r:embed="rId14">
                    <a14:imgEffect>
                      <a14:saturation sat="66000"/>
                    </a14:imgEffect>
                  </a14:imgLayer>
                </a14:imgProps>
              </a:ext>
              <a:ext uri="{28A0092B-C50C-407E-A947-70E740481C1C}">
                <a14:useLocalDpi xmlns:a14="http://schemas.microsoft.com/office/drawing/2010/main" val="0"/>
              </a:ext>
            </a:extLst>
          </a:blip>
          <a:stretch>
            <a:fillRect/>
          </a:stretch>
        </p:blipFill>
        <p:spPr>
          <a:xfrm>
            <a:off x="6682131" y="5169030"/>
            <a:ext cx="1459428" cy="1167542"/>
          </a:xfrm>
          <a:prstGeom prst="rect">
            <a:avLst/>
          </a:prstGeom>
        </p:spPr>
      </p:pic>
      <p:sp>
        <p:nvSpPr>
          <p:cNvPr id="34" name="Rectangle 33">
            <a:extLst>
              <a:ext uri="{FF2B5EF4-FFF2-40B4-BE49-F238E27FC236}">
                <a16:creationId xmlns:a16="http://schemas.microsoft.com/office/drawing/2014/main" id="{0E2E4203-E680-4CB0-8579-92E8C64BE50D}"/>
              </a:ext>
            </a:extLst>
          </p:cNvPr>
          <p:cNvSpPr/>
          <p:nvPr/>
        </p:nvSpPr>
        <p:spPr>
          <a:xfrm>
            <a:off x="1076326" y="4259065"/>
            <a:ext cx="1976545" cy="830997"/>
          </a:xfrm>
          <a:prstGeom prst="rect">
            <a:avLst/>
          </a:prstGeom>
        </p:spPr>
        <p:txBody>
          <a:bodyPr wrap="square">
            <a:spAutoFit/>
          </a:bodyPr>
          <a:lstStyle/>
          <a:p>
            <a:pPr algn="ctr">
              <a:spcAft>
                <a:spcPts val="600"/>
              </a:spcAft>
            </a:pPr>
            <a:r>
              <a:rPr lang="tr-TR" sz="1200" dirty="0" err="1">
                <a:latin typeface="Tahoma" panose="020B0604030504040204" pitchFamily="34" charset="0"/>
                <a:ea typeface="Tahoma" panose="020B0604030504040204" pitchFamily="34" charset="0"/>
                <a:cs typeface="Tahoma" panose="020B0604030504040204" pitchFamily="34" charset="0"/>
              </a:rPr>
              <a:t>Informazioni</a:t>
            </a:r>
            <a:r>
              <a:rPr lang="tr-TR" sz="1200" dirty="0">
                <a:latin typeface="Tahoma" panose="020B0604030504040204" pitchFamily="34" charset="0"/>
                <a:ea typeface="Tahoma" panose="020B0604030504040204" pitchFamily="34" charset="0"/>
                <a:cs typeface="Tahoma" panose="020B0604030504040204" pitchFamily="34" charset="0"/>
              </a:rPr>
              <a:t> e </a:t>
            </a:r>
            <a:r>
              <a:rPr lang="tr-TR" sz="1200" dirty="0" err="1">
                <a:latin typeface="Tahoma" panose="020B0604030504040204" pitchFamily="34" charset="0"/>
                <a:ea typeface="Tahoma" panose="020B0604030504040204" pitchFamily="34" charset="0"/>
                <a:cs typeface="Tahoma" panose="020B0604030504040204" pitchFamily="34" charset="0"/>
              </a:rPr>
              <a:t>analisi</a:t>
            </a:r>
            <a:r>
              <a:rPr lang="tr-TR" sz="1200" dirty="0">
                <a:latin typeface="Tahoma" panose="020B0604030504040204" pitchFamily="34" charset="0"/>
                <a:ea typeface="Tahoma" panose="020B0604030504040204" pitchFamily="34" charset="0"/>
                <a:cs typeface="Tahoma" panose="020B0604030504040204" pitchFamily="34" charset="0"/>
              </a:rPr>
              <a:t> di </a:t>
            </a:r>
            <a:r>
              <a:rPr lang="tr-TR" sz="1200" dirty="0" err="1">
                <a:latin typeface="Tahoma" panose="020B0604030504040204" pitchFamily="34" charset="0"/>
                <a:ea typeface="Tahoma" panose="020B0604030504040204" pitchFamily="34" charset="0"/>
                <a:cs typeface="Tahoma" panose="020B0604030504040204" pitchFamily="34" charset="0"/>
              </a:rPr>
              <a:t>mercato</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panoramica</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industriale</a:t>
            </a:r>
            <a:r>
              <a:rPr lang="tr-TR" sz="1200" dirty="0">
                <a:latin typeface="Tahoma" panose="020B0604030504040204" pitchFamily="34" charset="0"/>
                <a:ea typeface="Tahoma" panose="020B0604030504040204" pitchFamily="34" charset="0"/>
                <a:cs typeface="Tahoma" panose="020B0604030504040204" pitchFamily="34" charset="0"/>
              </a:rPr>
              <a:t> e </a:t>
            </a:r>
            <a:r>
              <a:rPr lang="tr-TR" sz="1200" dirty="0" err="1">
                <a:latin typeface="Tahoma" panose="020B0604030504040204" pitchFamily="34" charset="0"/>
                <a:ea typeface="Tahoma" panose="020B0604030504040204" pitchFamily="34" charset="0"/>
                <a:cs typeface="Tahoma" panose="020B0604030504040204" pitchFamily="34" charset="0"/>
              </a:rPr>
              <a:t>rapporti</a:t>
            </a:r>
            <a:r>
              <a:rPr lang="tr-TR" sz="1200" dirty="0">
                <a:latin typeface="Tahoma" panose="020B0604030504040204" pitchFamily="34" charset="0"/>
                <a:ea typeface="Tahoma" panose="020B0604030504040204" pitchFamily="34" charset="0"/>
                <a:cs typeface="Tahoma" panose="020B0604030504040204" pitchFamily="34" charset="0"/>
              </a:rPr>
              <a:t> di </a:t>
            </a:r>
            <a:r>
              <a:rPr lang="tr-TR" sz="1200" dirty="0" err="1">
                <a:latin typeface="Tahoma" panose="020B0604030504040204" pitchFamily="34" charset="0"/>
                <a:ea typeface="Tahoma" panose="020B0604030504040204" pitchFamily="34" charset="0"/>
                <a:cs typeface="Tahoma" panose="020B0604030504040204" pitchFamily="34" charset="0"/>
              </a:rPr>
              <a:t>settore</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completi</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35" name="Rectangle 34">
            <a:extLst>
              <a:ext uri="{FF2B5EF4-FFF2-40B4-BE49-F238E27FC236}">
                <a16:creationId xmlns:a16="http://schemas.microsoft.com/office/drawing/2014/main" id="{04DE7610-B504-4296-9964-60CB4DC21B31}"/>
              </a:ext>
            </a:extLst>
          </p:cNvPr>
          <p:cNvSpPr/>
          <p:nvPr/>
        </p:nvSpPr>
        <p:spPr>
          <a:xfrm>
            <a:off x="3623603" y="4259065"/>
            <a:ext cx="2144387" cy="646331"/>
          </a:xfrm>
          <a:prstGeom prst="rect">
            <a:avLst/>
          </a:prstGeom>
        </p:spPr>
        <p:txBody>
          <a:bodyPr wrap="square">
            <a:spAutoFit/>
          </a:bodyPr>
          <a:lstStyle/>
          <a:p>
            <a:pPr algn="ctr">
              <a:spcAft>
                <a:spcPts val="600"/>
              </a:spcAft>
            </a:pPr>
            <a:r>
              <a:rPr lang="it-IT" sz="1200" dirty="0">
                <a:latin typeface="Tahoma" panose="020B0604030504040204" pitchFamily="34" charset="0"/>
                <a:ea typeface="Tahoma" panose="020B0604030504040204" pitchFamily="34" charset="0"/>
                <a:cs typeface="Tahoma" panose="020B0604030504040204" pitchFamily="34" charset="0"/>
              </a:rPr>
              <a:t>Aiuto per la s</a:t>
            </a:r>
            <a:r>
              <a:rPr lang="tr-TR" sz="1200" dirty="0">
                <a:latin typeface="Tahoma" panose="020B0604030504040204" pitchFamily="34" charset="0"/>
                <a:ea typeface="Tahoma" panose="020B0604030504040204" pitchFamily="34" charset="0"/>
                <a:cs typeface="Tahoma" panose="020B0604030504040204" pitchFamily="34" charset="0"/>
              </a:rPr>
              <a:t>celta del sito e valutazione delle condizioni per gli investimenti</a:t>
            </a:r>
          </a:p>
        </p:txBody>
      </p:sp>
      <p:sp>
        <p:nvSpPr>
          <p:cNvPr id="37" name="Rectangle 36">
            <a:extLst>
              <a:ext uri="{FF2B5EF4-FFF2-40B4-BE49-F238E27FC236}">
                <a16:creationId xmlns:a16="http://schemas.microsoft.com/office/drawing/2014/main" id="{349DD99B-3A9C-4DE9-8AAA-00E6D50DF780}"/>
              </a:ext>
            </a:extLst>
          </p:cNvPr>
          <p:cNvSpPr/>
          <p:nvPr/>
        </p:nvSpPr>
        <p:spPr>
          <a:xfrm>
            <a:off x="6347866" y="4263363"/>
            <a:ext cx="2734037" cy="646331"/>
          </a:xfrm>
          <a:prstGeom prst="rect">
            <a:avLst/>
          </a:prstGeom>
        </p:spPr>
        <p:txBody>
          <a:bodyPr wrap="square">
            <a:spAutoFit/>
          </a:bodyPr>
          <a:lstStyle/>
          <a:p>
            <a:pPr algn="ctr">
              <a:spcAft>
                <a:spcPts val="1800"/>
              </a:spcAft>
            </a:pPr>
            <a:r>
              <a:rPr lang="it-IT" sz="1200" b="1" dirty="0">
                <a:solidFill>
                  <a:schemeClr val="tx2">
                    <a:lumMod val="50000"/>
                  </a:schemeClr>
                </a:solidFill>
                <a:latin typeface="Segoe UI Light" panose="020B0502040204020203" pitchFamily="34" charset="0"/>
                <a:ea typeface="Verdana" panose="020B0604030504040204" pitchFamily="34" charset="0"/>
                <a:cs typeface="Segoe UI Light" panose="020B0502040204020203" pitchFamily="34" charset="0"/>
              </a:rPr>
              <a:t>Coordinamento con gli organi governativi competenti sulle questioni relative agli investimenti</a:t>
            </a:r>
            <a:endParaRPr lang="en-US" sz="1200" b="1" dirty="0">
              <a:solidFill>
                <a:schemeClr val="tx2">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38" name="Rectangle 37">
            <a:extLst>
              <a:ext uri="{FF2B5EF4-FFF2-40B4-BE49-F238E27FC236}">
                <a16:creationId xmlns:a16="http://schemas.microsoft.com/office/drawing/2014/main" id="{BAB906C4-3329-4D8C-AE9B-56E0BCF54D1A}"/>
              </a:ext>
            </a:extLst>
          </p:cNvPr>
          <p:cNvSpPr/>
          <p:nvPr/>
        </p:nvSpPr>
        <p:spPr>
          <a:xfrm>
            <a:off x="3545973" y="6201413"/>
            <a:ext cx="2428458" cy="461665"/>
          </a:xfrm>
          <a:prstGeom prst="rect">
            <a:avLst/>
          </a:prstGeom>
        </p:spPr>
        <p:txBody>
          <a:bodyPr wrap="square">
            <a:spAutoFit/>
          </a:bodyPr>
          <a:lstStyle/>
          <a:p>
            <a:pPr algn="ctr">
              <a:spcAft>
                <a:spcPts val="600"/>
              </a:spcAft>
            </a:pPr>
            <a:r>
              <a:rPr lang="tr-TR" sz="1200" dirty="0" err="1">
                <a:latin typeface="Tahoma" panose="020B0604030504040204" pitchFamily="34" charset="0"/>
                <a:ea typeface="Tahoma" panose="020B0604030504040204" pitchFamily="34" charset="0"/>
                <a:cs typeface="Tahoma" panose="020B0604030504040204" pitchFamily="34" charset="0"/>
              </a:rPr>
              <a:t>Ricerca</a:t>
            </a:r>
            <a:r>
              <a:rPr lang="tr-TR" sz="1200" dirty="0">
                <a:latin typeface="Tahoma" panose="020B0604030504040204" pitchFamily="34" charset="0"/>
                <a:ea typeface="Tahoma" panose="020B0604030504040204" pitchFamily="34" charset="0"/>
                <a:cs typeface="Tahoma" panose="020B0604030504040204" pitchFamily="34" charset="0"/>
              </a:rPr>
              <a:t> di </a:t>
            </a:r>
            <a:r>
              <a:rPr lang="tr-TR" sz="1200" dirty="0" err="1">
                <a:latin typeface="Tahoma" panose="020B0604030504040204" pitchFamily="34" charset="0"/>
                <a:ea typeface="Tahoma" panose="020B0604030504040204" pitchFamily="34" charset="0"/>
                <a:cs typeface="Tahoma" panose="020B0604030504040204" pitchFamily="34" charset="0"/>
              </a:rPr>
              <a:t>aziende</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per</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potenziali</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collaborazioni</a:t>
            </a:r>
            <a:r>
              <a:rPr lang="tr-TR" sz="1200" dirty="0">
                <a:latin typeface="Tahoma" panose="020B0604030504040204" pitchFamily="34" charset="0"/>
                <a:ea typeface="Tahoma" panose="020B0604030504040204" pitchFamily="34" charset="0"/>
                <a:cs typeface="Tahoma" panose="020B0604030504040204" pitchFamily="34" charset="0"/>
              </a:rPr>
              <a:t> e JV</a:t>
            </a:r>
            <a:endParaRPr lang="en-US" sz="1100" b="1" i="1" dirty="0">
              <a:latin typeface="Tahoma" panose="020B0604030504040204" pitchFamily="34" charset="0"/>
              <a:ea typeface="Tahoma" panose="020B0604030504040204" pitchFamily="34" charset="0"/>
              <a:cs typeface="Tahoma" panose="020B0604030504040204" pitchFamily="34" charset="0"/>
            </a:endParaRPr>
          </a:p>
        </p:txBody>
      </p:sp>
      <p:sp>
        <p:nvSpPr>
          <p:cNvPr id="39" name="Rectangle 38">
            <a:extLst>
              <a:ext uri="{FF2B5EF4-FFF2-40B4-BE49-F238E27FC236}">
                <a16:creationId xmlns:a16="http://schemas.microsoft.com/office/drawing/2014/main" id="{1E17191A-C223-49AF-9FA2-AD05EECF4D2C}"/>
              </a:ext>
            </a:extLst>
          </p:cNvPr>
          <p:cNvSpPr/>
          <p:nvPr/>
        </p:nvSpPr>
        <p:spPr>
          <a:xfrm>
            <a:off x="1117237" y="6218564"/>
            <a:ext cx="1794260" cy="646331"/>
          </a:xfrm>
          <a:prstGeom prst="rect">
            <a:avLst/>
          </a:prstGeom>
        </p:spPr>
        <p:txBody>
          <a:bodyPr wrap="square">
            <a:spAutoFit/>
          </a:bodyPr>
          <a:lstStyle/>
          <a:p>
            <a:pPr algn="ctr">
              <a:spcAft>
                <a:spcPts val="600"/>
              </a:spcAft>
            </a:pPr>
            <a:r>
              <a:rPr lang="tr-TR" sz="1200" dirty="0" err="1">
                <a:latin typeface="Tahoma" panose="020B0604030504040204" pitchFamily="34" charset="0"/>
                <a:ea typeface="Tahoma" panose="020B0604030504040204" pitchFamily="34" charset="0"/>
                <a:cs typeface="Tahoma" panose="020B0604030504040204" pitchFamily="34" charset="0"/>
              </a:rPr>
              <a:t>Facilitazione</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degli</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investimenti</a:t>
            </a:r>
            <a:r>
              <a:rPr lang="tr-TR" sz="1200" dirty="0">
                <a:latin typeface="Tahoma" panose="020B0604030504040204" pitchFamily="34" charset="0"/>
                <a:ea typeface="Tahoma" panose="020B0604030504040204" pitchFamily="34" charset="0"/>
                <a:cs typeface="Tahoma" panose="020B0604030504040204" pitchFamily="34" charset="0"/>
              </a:rPr>
              <a:t> in </a:t>
            </a:r>
            <a:r>
              <a:rPr lang="tr-TR" sz="1200" dirty="0" err="1">
                <a:latin typeface="Tahoma" panose="020B0604030504040204" pitchFamily="34" charset="0"/>
                <a:ea typeface="Tahoma" panose="020B0604030504040204" pitchFamily="34" charset="0"/>
                <a:cs typeface="Tahoma" panose="020B0604030504040204" pitchFamily="34" charset="0"/>
              </a:rPr>
              <a:t>tutte</a:t>
            </a:r>
            <a:r>
              <a:rPr lang="tr-TR" sz="1200" dirty="0">
                <a:latin typeface="Tahoma" panose="020B0604030504040204" pitchFamily="34" charset="0"/>
                <a:ea typeface="Tahoma" panose="020B0604030504040204" pitchFamily="34" charset="0"/>
                <a:cs typeface="Tahoma" panose="020B0604030504040204" pitchFamily="34" charset="0"/>
              </a:rPr>
              <a:t> le </a:t>
            </a:r>
            <a:r>
              <a:rPr lang="tr-TR" sz="1200" dirty="0" err="1">
                <a:latin typeface="Tahoma" panose="020B0604030504040204" pitchFamily="34" charset="0"/>
                <a:ea typeface="Tahoma" panose="020B0604030504040204" pitchFamily="34" charset="0"/>
                <a:cs typeface="Tahoma" panose="020B0604030504040204" pitchFamily="34" charset="0"/>
              </a:rPr>
              <a:t>fasi</a:t>
            </a:r>
            <a:r>
              <a:rPr lang="en-US" sz="1200" dirty="0">
                <a:latin typeface="Tahoma" panose="020B0604030504040204" pitchFamily="34" charset="0"/>
                <a:ea typeface="Tahoma" panose="020B0604030504040204" pitchFamily="34" charset="0"/>
                <a:cs typeface="Tahoma" panose="020B0604030504040204" pitchFamily="34" charset="0"/>
              </a:rPr>
              <a:t> </a:t>
            </a:r>
          </a:p>
        </p:txBody>
      </p:sp>
      <p:pic>
        <p:nvPicPr>
          <p:cNvPr id="55" name="Picture 54">
            <a:extLst>
              <a:ext uri="{FF2B5EF4-FFF2-40B4-BE49-F238E27FC236}">
                <a16:creationId xmlns:a16="http://schemas.microsoft.com/office/drawing/2014/main" id="{12FA6701-7A15-4AD3-A108-5B775D86254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19605" y="5214064"/>
            <a:ext cx="1037583" cy="1032448"/>
          </a:xfrm>
          <a:prstGeom prst="rect">
            <a:avLst/>
          </a:prstGeom>
        </p:spPr>
      </p:pic>
      <p:sp>
        <p:nvSpPr>
          <p:cNvPr id="40" name="Rectangle 39">
            <a:extLst>
              <a:ext uri="{FF2B5EF4-FFF2-40B4-BE49-F238E27FC236}">
                <a16:creationId xmlns:a16="http://schemas.microsoft.com/office/drawing/2014/main" id="{9A031CA2-D505-48B8-923A-6AB569391DC9}"/>
              </a:ext>
            </a:extLst>
          </p:cNvPr>
          <p:cNvSpPr/>
          <p:nvPr/>
        </p:nvSpPr>
        <p:spPr>
          <a:xfrm>
            <a:off x="6644221" y="6203173"/>
            <a:ext cx="1684140" cy="646331"/>
          </a:xfrm>
          <a:prstGeom prst="rect">
            <a:avLst/>
          </a:prstGeom>
        </p:spPr>
        <p:txBody>
          <a:bodyPr wrap="square">
            <a:spAutoFit/>
          </a:bodyPr>
          <a:lstStyle/>
          <a:p>
            <a:pPr algn="ctr">
              <a:spcAft>
                <a:spcPts val="600"/>
              </a:spcAft>
            </a:pPr>
            <a:r>
              <a:rPr lang="it-IT" sz="1200" b="1" dirty="0">
                <a:solidFill>
                  <a:schemeClr val="tx2">
                    <a:lumMod val="50000"/>
                  </a:schemeClr>
                </a:solidFill>
                <a:latin typeface="Segoe UI Light" panose="020B0502040204020203" pitchFamily="34" charset="0"/>
                <a:ea typeface="Verdana" panose="020B0604030504040204" pitchFamily="34" charset="0"/>
                <a:cs typeface="Segoe UI Light" panose="020B0502040204020203" pitchFamily="34" charset="0"/>
              </a:rPr>
              <a:t>Servizi di lancio di progetti e comunicati stampa</a:t>
            </a:r>
            <a:endParaRPr lang="en-US" sz="1200" b="1" dirty="0">
              <a:solidFill>
                <a:schemeClr val="tx2">
                  <a:lumMod val="50000"/>
                </a:schemeClr>
              </a:solidFill>
              <a:latin typeface="Segoe UI Light" panose="020B0502040204020203" pitchFamily="34" charset="0"/>
              <a:ea typeface="Verdana" panose="020B0604030504040204"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A95A8661-A96D-4EC7-ACAD-945B5EAC819C}"/>
              </a:ext>
            </a:extLst>
          </p:cNvPr>
          <p:cNvSpPr/>
          <p:nvPr/>
        </p:nvSpPr>
        <p:spPr>
          <a:xfrm>
            <a:off x="9391383" y="6235296"/>
            <a:ext cx="1617478" cy="461665"/>
          </a:xfrm>
          <a:prstGeom prst="rect">
            <a:avLst/>
          </a:prstGeom>
        </p:spPr>
        <p:txBody>
          <a:bodyPr wrap="square">
            <a:spAutoFit/>
          </a:bodyPr>
          <a:lstStyle/>
          <a:p>
            <a:pPr algn="ctr">
              <a:spcAft>
                <a:spcPts val="600"/>
              </a:spcAft>
            </a:pPr>
            <a:r>
              <a:rPr lang="en-US" sz="1200" dirty="0" err="1">
                <a:latin typeface="Tahoma" panose="020B0604030504040204" pitchFamily="34" charset="0"/>
                <a:ea typeface="Tahoma" panose="020B0604030504040204" pitchFamily="34" charset="0"/>
                <a:cs typeface="Tahoma" panose="020B0604030504040204" pitchFamily="34" charset="0"/>
              </a:rPr>
              <a:t>Facilita</a:t>
            </a:r>
            <a:r>
              <a:rPr lang="en-US" sz="1200" dirty="0">
                <a:latin typeface="Tahoma" panose="020B0604030504040204" pitchFamily="34" charset="0"/>
                <a:ea typeface="Tahoma" panose="020B0604030504040204" pitchFamily="34" charset="0"/>
                <a:cs typeface="Tahoma" panose="020B0604030504040204" pitchFamily="34" charset="0"/>
              </a:rPr>
              <a:t> </a:t>
            </a:r>
            <a:r>
              <a:rPr lang="tr-TR" sz="1200" dirty="0">
                <a:latin typeface="Tahoma" panose="020B0604030504040204" pitchFamily="34" charset="0"/>
                <a:ea typeface="Tahoma" panose="020B0604030504040204" pitchFamily="34" charset="0"/>
                <a:cs typeface="Tahoma" panose="020B0604030504040204" pitchFamily="34" charset="0"/>
              </a:rPr>
              <a:t>la </a:t>
            </a:r>
            <a:r>
              <a:rPr lang="tr-TR" sz="1200" dirty="0" err="1">
                <a:latin typeface="Tahoma" panose="020B0604030504040204" pitchFamily="34" charset="0"/>
                <a:ea typeface="Tahoma" panose="020B0604030504040204" pitchFamily="34" charset="0"/>
                <a:cs typeface="Tahoma" panose="020B0604030504040204" pitchFamily="34" charset="0"/>
              </a:rPr>
              <a:t>Sua</a:t>
            </a:r>
            <a:r>
              <a:rPr lang="tr-TR" sz="1200" dirty="0">
                <a:latin typeface="Tahoma" panose="020B0604030504040204" pitchFamily="34" charset="0"/>
                <a:ea typeface="Tahoma" panose="020B0604030504040204" pitchFamily="34" charset="0"/>
                <a:cs typeface="Tahoma" panose="020B0604030504040204" pitchFamily="34" charset="0"/>
              </a:rPr>
              <a:t> </a:t>
            </a:r>
            <a:r>
              <a:rPr lang="tr-TR" sz="1200" dirty="0" err="1">
                <a:latin typeface="Tahoma" panose="020B0604030504040204" pitchFamily="34" charset="0"/>
                <a:ea typeface="Tahoma" panose="020B0604030504040204" pitchFamily="34" charset="0"/>
                <a:cs typeface="Tahoma" panose="020B0604030504040204" pitchFamily="34" charset="0"/>
              </a:rPr>
              <a:t>visita</a:t>
            </a:r>
            <a:r>
              <a:rPr lang="tr-TR" sz="1200" dirty="0">
                <a:latin typeface="Tahoma" panose="020B0604030504040204" pitchFamily="34" charset="0"/>
                <a:ea typeface="Tahoma" panose="020B0604030504040204" pitchFamily="34" charset="0"/>
                <a:cs typeface="Tahoma" panose="020B0604030504040204" pitchFamily="34" charset="0"/>
              </a:rPr>
              <a:t> in </a:t>
            </a:r>
            <a:r>
              <a:rPr lang="tr-TR" sz="1200" dirty="0" err="1">
                <a:latin typeface="Tahoma" panose="020B0604030504040204" pitchFamily="34" charset="0"/>
                <a:ea typeface="Tahoma" panose="020B0604030504040204" pitchFamily="34" charset="0"/>
                <a:cs typeface="Tahoma" panose="020B0604030504040204" pitchFamily="34" charset="0"/>
              </a:rPr>
              <a:t>Turchia</a:t>
            </a:r>
            <a:endParaRPr lang="en-US" sz="1100" b="1" spc="300" dirty="0">
              <a:latin typeface="Tahoma" panose="020B0604030504040204" pitchFamily="34" charset="0"/>
              <a:ea typeface="Tahoma" panose="020B0604030504040204" pitchFamily="34" charset="0"/>
              <a:cs typeface="Tahoma" panose="020B0604030504040204" pitchFamily="34" charset="0"/>
            </a:endParaRPr>
          </a:p>
        </p:txBody>
      </p:sp>
      <p:cxnSp>
        <p:nvCxnSpPr>
          <p:cNvPr id="45" name="Straight Connector 44">
            <a:extLst>
              <a:ext uri="{FF2B5EF4-FFF2-40B4-BE49-F238E27FC236}">
                <a16:creationId xmlns:a16="http://schemas.microsoft.com/office/drawing/2014/main" id="{AB911FD8-7F03-4D9C-8BD1-534AD8193A8A}"/>
              </a:ext>
            </a:extLst>
          </p:cNvPr>
          <p:cNvCxnSpPr/>
          <p:nvPr/>
        </p:nvCxnSpPr>
        <p:spPr>
          <a:xfrm>
            <a:off x="1662593" y="3167253"/>
            <a:ext cx="9000000" cy="0"/>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E0803EC9-C184-4A75-B10C-3AD3C0EC1747}"/>
              </a:ext>
            </a:extLst>
          </p:cNvPr>
          <p:cNvCxnSpPr>
            <a:cxnSpLocks/>
          </p:cNvCxnSpPr>
          <p:nvPr/>
        </p:nvCxnSpPr>
        <p:spPr>
          <a:xfrm>
            <a:off x="3052870" y="3167254"/>
            <a:ext cx="0" cy="3690747"/>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D595707-5B2F-45AB-844D-698A84D1FF26}"/>
              </a:ext>
            </a:extLst>
          </p:cNvPr>
          <p:cNvCxnSpPr>
            <a:cxnSpLocks/>
          </p:cNvCxnSpPr>
          <p:nvPr/>
        </p:nvCxnSpPr>
        <p:spPr>
          <a:xfrm>
            <a:off x="6136447" y="3167254"/>
            <a:ext cx="0" cy="3690747"/>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8549AC73-34B0-40F7-B5AD-3E1ACE700EA0}"/>
              </a:ext>
            </a:extLst>
          </p:cNvPr>
          <p:cNvCxnSpPr>
            <a:cxnSpLocks/>
          </p:cNvCxnSpPr>
          <p:nvPr/>
        </p:nvCxnSpPr>
        <p:spPr>
          <a:xfrm>
            <a:off x="9196552" y="3167254"/>
            <a:ext cx="0" cy="3690747"/>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6" name="Picture 35">
            <a:extLst>
              <a:ext uri="{FF2B5EF4-FFF2-40B4-BE49-F238E27FC236}">
                <a16:creationId xmlns:a16="http://schemas.microsoft.com/office/drawing/2014/main" id="{39315B76-B0F2-4CD0-887D-B186FB721FC9}"/>
              </a:ext>
            </a:extLst>
          </p:cNvPr>
          <p:cNvPicPr>
            <a:picLocks noChangeAspect="1"/>
          </p:cNvPicPr>
          <p:nvPr/>
        </p:nvPicPr>
        <p:blipFill rotWithShape="1">
          <a:blip r:embed="rId16"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cxnSp>
        <p:nvCxnSpPr>
          <p:cNvPr id="42" name="Straight Connector 41">
            <a:extLst>
              <a:ext uri="{FF2B5EF4-FFF2-40B4-BE49-F238E27FC236}">
                <a16:creationId xmlns:a16="http://schemas.microsoft.com/office/drawing/2014/main" id="{5F9541A5-129D-4D82-AC8C-68A1DF73DEF8}"/>
              </a:ext>
            </a:extLst>
          </p:cNvPr>
          <p:cNvCxnSpPr/>
          <p:nvPr/>
        </p:nvCxnSpPr>
        <p:spPr>
          <a:xfrm>
            <a:off x="1775930" y="5024628"/>
            <a:ext cx="9000000" cy="0"/>
          </a:xfrm>
          <a:prstGeom prst="line">
            <a:avLst/>
          </a:prstGeom>
          <a:ln w="12700">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64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locatenorfolk.com/assets/category-logos/_resampled/SetWidth260-icon-ski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433" y="5484267"/>
            <a:ext cx="539319" cy="5372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http://www.hobsons.com/uploads/hobsons_blog_world.pn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132259" y="2709324"/>
            <a:ext cx="824598" cy="797105"/>
          </a:xfrm>
          <a:prstGeom prst="rect">
            <a:avLst/>
          </a:prstGeom>
          <a:noFill/>
          <a:ln>
            <a:noFill/>
          </a:ln>
        </p:spPr>
      </p:pic>
      <p:pic>
        <p:nvPicPr>
          <p:cNvPr id="30" name="Picture 6" descr="http://3.bp.blogspot.com/-Q4lqf_WSh78/U84ozBTXuBI/AAAAAAAABmM/UT4NT0REL18/s1600/stock_new_chart_next_graph-512.png"/>
          <p:cNvPicPr>
            <a:picLocks noChangeAspect="1" noChangeArrowheads="1"/>
          </p:cNvPicPr>
          <p:nvPr/>
        </p:nvPicPr>
        <p:blipFill>
          <a:blip r:embed="rId6" cstate="print">
            <a:biLevel thresh="2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65406" y="1153427"/>
            <a:ext cx="415051" cy="4150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572CC4EE-80BB-4E15-8E30-B2A5272484E5}"/>
              </a:ext>
            </a:extLst>
          </p:cNvPr>
          <p:cNvGraphicFramePr>
            <a:graphicFrameLocks noGrp="1"/>
          </p:cNvGraphicFramePr>
          <p:nvPr>
            <p:extLst>
              <p:ext uri="{D42A27DB-BD31-4B8C-83A1-F6EECF244321}">
                <p14:modId xmlns:p14="http://schemas.microsoft.com/office/powerpoint/2010/main" val="1283440062"/>
              </p:ext>
            </p:extLst>
          </p:nvPr>
        </p:nvGraphicFramePr>
        <p:xfrm>
          <a:off x="0" y="-3390"/>
          <a:ext cx="12192000" cy="80477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477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Perché</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investire</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in </a:t>
                      </a: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Turchia</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r>
                        <a:rPr lang="tr-TR" sz="1600" b="1" dirty="0">
                          <a:latin typeface="Tahoma" panose="020B0604030504040204" pitchFamily="34" charset="0"/>
                          <a:ea typeface="Tahoma" panose="020B0604030504040204" pitchFamily="34" charset="0"/>
                          <a:cs typeface="Tahoma" panose="020B0604030504040204" pitchFamily="34" charset="0"/>
                        </a:rPr>
                        <a:t>il </a:t>
                      </a:r>
                      <a:r>
                        <a:rPr lang="tr-TR" sz="1600" b="1" dirty="0" err="1">
                          <a:latin typeface="Tahoma" panose="020B0604030504040204" pitchFamily="34" charset="0"/>
                          <a:ea typeface="Tahoma" panose="020B0604030504040204" pitchFamily="34" charset="0"/>
                          <a:cs typeface="Tahoma" panose="020B0604030504040204" pitchFamily="34" charset="0"/>
                        </a:rPr>
                        <a:t>Paese</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con</a:t>
                      </a:r>
                      <a:r>
                        <a:rPr lang="tr-TR" sz="1600" b="1" dirty="0">
                          <a:latin typeface="Tahoma" panose="020B0604030504040204" pitchFamily="34" charset="0"/>
                          <a:ea typeface="Tahoma" panose="020B0604030504040204" pitchFamily="34" charset="0"/>
                          <a:cs typeface="Tahoma" panose="020B0604030504040204" pitchFamily="34" charset="0"/>
                        </a:rPr>
                        <a:t> le </a:t>
                      </a:r>
                      <a:r>
                        <a:rPr lang="tr-TR" sz="1600" b="1" dirty="0" err="1">
                          <a:latin typeface="Tahoma" panose="020B0604030504040204" pitchFamily="34" charset="0"/>
                          <a:ea typeface="Tahoma" panose="020B0604030504040204" pitchFamily="34" charset="0"/>
                          <a:cs typeface="Tahoma" panose="020B0604030504040204" pitchFamily="34" charset="0"/>
                        </a:rPr>
                        <a:t>migliori</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condizioni</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per</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gli</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investitori</a:t>
                      </a:r>
                      <a:r>
                        <a:rPr lang="tr-TR" sz="1600" b="1" dirty="0">
                          <a:latin typeface="Tahoma" panose="020B0604030504040204" pitchFamily="34" charset="0"/>
                          <a:ea typeface="Tahoma" panose="020B0604030504040204" pitchFamily="34" charset="0"/>
                          <a:cs typeface="Tahoma" panose="020B0604030504040204" pitchFamily="34" charset="0"/>
                        </a:rPr>
                        <a:t> </a:t>
                      </a:r>
                      <a:endParaRPr lang="en-US" sz="1600" b="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40" name="Picture 39">
            <a:extLst>
              <a:ext uri="{FF2B5EF4-FFF2-40B4-BE49-F238E27FC236}">
                <a16:creationId xmlns:a16="http://schemas.microsoft.com/office/drawing/2014/main" id="{C99FDFEB-B376-42E1-8D13-BF92A680D30A}"/>
              </a:ext>
            </a:extLst>
          </p:cNvPr>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pic>
        <p:nvPicPr>
          <p:cNvPr id="2" name="Immagine 1">
            <a:extLst>
              <a:ext uri="{FF2B5EF4-FFF2-40B4-BE49-F238E27FC236}">
                <a16:creationId xmlns:a16="http://schemas.microsoft.com/office/drawing/2014/main" id="{10EFF09B-4F6F-134E-B871-1336D67A2CCA}"/>
              </a:ext>
            </a:extLst>
          </p:cNvPr>
          <p:cNvPicPr>
            <a:picLocks noChangeAspect="1"/>
          </p:cNvPicPr>
          <p:nvPr/>
        </p:nvPicPr>
        <p:blipFill>
          <a:blip r:embed="rId9"/>
          <a:stretch>
            <a:fillRect/>
          </a:stretch>
        </p:blipFill>
        <p:spPr>
          <a:xfrm>
            <a:off x="645460" y="931530"/>
            <a:ext cx="1830156" cy="1830156"/>
          </a:xfrm>
          <a:prstGeom prst="rect">
            <a:avLst/>
          </a:prstGeom>
        </p:spPr>
      </p:pic>
      <p:sp>
        <p:nvSpPr>
          <p:cNvPr id="4" name="Rettangolo 3">
            <a:extLst>
              <a:ext uri="{FF2B5EF4-FFF2-40B4-BE49-F238E27FC236}">
                <a16:creationId xmlns:a16="http://schemas.microsoft.com/office/drawing/2014/main" id="{175044F1-FF16-554B-A64A-D44113001F50}"/>
              </a:ext>
            </a:extLst>
          </p:cNvPr>
          <p:cNvSpPr/>
          <p:nvPr/>
        </p:nvSpPr>
        <p:spPr>
          <a:xfrm>
            <a:off x="2692996" y="995188"/>
            <a:ext cx="9086628" cy="2113335"/>
          </a:xfrm>
          <a:prstGeom prst="rect">
            <a:avLst/>
          </a:prstGeom>
        </p:spPr>
        <p:txBody>
          <a:bodyPr wrap="square">
            <a:spAutoFit/>
          </a:bodyPr>
          <a:lstStyle/>
          <a:p>
            <a:pPr algn="just">
              <a:lnSpc>
                <a:spcPct val="150000"/>
              </a:lnSpc>
            </a:pPr>
            <a:r>
              <a:rPr lang="it-IT" b="1" dirty="0" err="1">
                <a:latin typeface="Tahoma" panose="020B0604030504040204" pitchFamily="34" charset="0"/>
                <a:ea typeface="Tahoma" panose="020B0604030504040204" pitchFamily="34" charset="0"/>
                <a:cs typeface="Tahoma" panose="020B0604030504040204" pitchFamily="34" charset="0"/>
              </a:rPr>
              <a:t>European</a:t>
            </a:r>
            <a:r>
              <a:rPr lang="it-IT" b="1" dirty="0">
                <a:latin typeface="Tahoma" panose="020B0604030504040204" pitchFamily="34" charset="0"/>
                <a:ea typeface="Tahoma" panose="020B0604030504040204" pitchFamily="34" charset="0"/>
                <a:cs typeface="Tahoma" panose="020B0604030504040204" pitchFamily="34" charset="0"/>
              </a:rPr>
              <a:t> </a:t>
            </a:r>
            <a:r>
              <a:rPr lang="it-IT" b="1" dirty="0" err="1">
                <a:latin typeface="Tahoma" panose="020B0604030504040204" pitchFamily="34" charset="0"/>
                <a:ea typeface="Tahoma" panose="020B0604030504040204" pitchFamily="34" charset="0"/>
                <a:cs typeface="Tahoma" panose="020B0604030504040204" pitchFamily="34" charset="0"/>
              </a:rPr>
              <a:t>Institute</a:t>
            </a:r>
            <a:r>
              <a:rPr lang="it-IT" b="1" dirty="0">
                <a:latin typeface="Tahoma" panose="020B0604030504040204" pitchFamily="34" charset="0"/>
                <a:ea typeface="Tahoma" panose="020B0604030504040204" pitchFamily="34" charset="0"/>
                <a:cs typeface="Tahoma" panose="020B0604030504040204" pitchFamily="34" charset="0"/>
              </a:rPr>
              <a:t> for </a:t>
            </a:r>
            <a:r>
              <a:rPr lang="it-IT" b="1" dirty="0" err="1">
                <a:latin typeface="Tahoma" panose="020B0604030504040204" pitchFamily="34" charset="0"/>
                <a:ea typeface="Tahoma" panose="020B0604030504040204" pitchFamily="34" charset="0"/>
                <a:cs typeface="Tahoma" panose="020B0604030504040204" pitchFamily="34" charset="0"/>
              </a:rPr>
              <a:t>Eurasian</a:t>
            </a:r>
            <a:r>
              <a:rPr lang="it-IT" b="1" dirty="0">
                <a:latin typeface="Tahoma" panose="020B0604030504040204" pitchFamily="34" charset="0"/>
                <a:ea typeface="Tahoma" panose="020B0604030504040204" pitchFamily="34" charset="0"/>
                <a:cs typeface="Tahoma" panose="020B0604030504040204" pitchFamily="34" charset="0"/>
              </a:rPr>
              <a:t> </a:t>
            </a:r>
            <a:r>
              <a:rPr lang="it-IT" b="1" dirty="0" err="1">
                <a:latin typeface="Tahoma" panose="020B0604030504040204" pitchFamily="34" charset="0"/>
                <a:ea typeface="Tahoma" panose="020B0604030504040204" pitchFamily="34" charset="0"/>
                <a:cs typeface="Tahoma" panose="020B0604030504040204" pitchFamily="34" charset="0"/>
              </a:rPr>
              <a:t>Dialogue</a:t>
            </a:r>
            <a:r>
              <a:rPr lang="it-IT" b="1" dirty="0">
                <a:latin typeface="Tahoma" panose="020B0604030504040204" pitchFamily="34" charset="0"/>
                <a:ea typeface="Tahoma" panose="020B0604030504040204" pitchFamily="34" charset="0"/>
                <a:cs typeface="Tahoma" panose="020B0604030504040204" pitchFamily="34" charset="0"/>
              </a:rPr>
              <a:t> è un istituto di Relazioni Internazionali, con sede a Bari, il cui obiettivo è approfondire, ampliare e rafforzare le relazioni politiche, industriali, culturali e socio-economiche tra i Paesi a cavallo tra i due Continenti, contribuendo a svilupparne gli scambi accademici e tecnico-scientifici.  </a:t>
            </a:r>
          </a:p>
        </p:txBody>
      </p:sp>
      <p:sp>
        <p:nvSpPr>
          <p:cNvPr id="9" name="Rettangolo 8">
            <a:extLst>
              <a:ext uri="{FF2B5EF4-FFF2-40B4-BE49-F238E27FC236}">
                <a16:creationId xmlns:a16="http://schemas.microsoft.com/office/drawing/2014/main" id="{CC88C5B8-CA30-AB47-9717-B3A8A13A9504}"/>
              </a:ext>
            </a:extLst>
          </p:cNvPr>
          <p:cNvSpPr/>
          <p:nvPr/>
        </p:nvSpPr>
        <p:spPr>
          <a:xfrm>
            <a:off x="645460" y="3447149"/>
            <a:ext cx="10972799" cy="2575000"/>
          </a:xfrm>
          <a:prstGeom prst="rect">
            <a:avLst/>
          </a:prstGeom>
        </p:spPr>
        <p:txBody>
          <a:bodyPr wrap="square">
            <a:spAutoFit/>
          </a:bodyPr>
          <a:lstStyle/>
          <a:p>
            <a:pPr algn="just">
              <a:lnSpc>
                <a:spcPct val="150000"/>
              </a:lnSpc>
            </a:pPr>
            <a:r>
              <a:rPr lang="it-IT" sz="1400" b="1" dirty="0">
                <a:latin typeface="Tahoma" panose="020B0604030504040204" pitchFamily="34" charset="0"/>
                <a:ea typeface="Tahoma" panose="020B0604030504040204" pitchFamily="34" charset="0"/>
                <a:cs typeface="Tahoma" panose="020B0604030504040204" pitchFamily="34" charset="0"/>
              </a:rPr>
              <a:t>Nel 2018 E.I.E.A.D. ha condotto uno studio per mettere a confronto l’ambiente per gli investitori esteri in</a:t>
            </a:r>
          </a:p>
          <a:p>
            <a:pPr marL="285750" indent="-285750" algn="just">
              <a:lnSpc>
                <a:spcPct val="150000"/>
              </a:lnSpc>
              <a:buFont typeface="Wingdings" pitchFamily="2" charset="2"/>
              <a:buChar char="Ø"/>
            </a:pPr>
            <a:r>
              <a:rPr lang="it-IT" sz="1400" b="1" dirty="0">
                <a:latin typeface="Tahoma" panose="020B0604030504040204" pitchFamily="34" charset="0"/>
                <a:ea typeface="Tahoma" panose="020B0604030504040204" pitchFamily="34" charset="0"/>
                <a:cs typeface="Tahoma" panose="020B0604030504040204" pitchFamily="34" charset="0"/>
              </a:rPr>
              <a:t>Armenia, </a:t>
            </a:r>
            <a:r>
              <a:rPr lang="it-IT" sz="1400" b="1" dirty="0">
                <a:solidFill>
                  <a:schemeClr val="accent1">
                    <a:lumMod val="50000"/>
                    <a:lumOff val="50000"/>
                  </a:schemeClr>
                </a:solidFill>
                <a:latin typeface="Tahoma" panose="020B0604030504040204" pitchFamily="34" charset="0"/>
                <a:ea typeface="Tahoma" panose="020B0604030504040204" pitchFamily="34" charset="0"/>
                <a:cs typeface="Tahoma" panose="020B0604030504040204" pitchFamily="34" charset="0"/>
              </a:rPr>
              <a:t>Azerbaijan, </a:t>
            </a:r>
            <a:r>
              <a:rPr lang="it-IT" sz="1400" b="1" dirty="0">
                <a:latin typeface="Tahoma" panose="020B0604030504040204" pitchFamily="34" charset="0"/>
                <a:ea typeface="Tahoma" panose="020B0604030504040204" pitchFamily="34" charset="0"/>
                <a:cs typeface="Tahoma" panose="020B0604030504040204" pitchFamily="34" charset="0"/>
              </a:rPr>
              <a:t>Iran,</a:t>
            </a:r>
            <a:r>
              <a:rPr lang="it-IT" sz="1400" b="1" dirty="0">
                <a:solidFill>
                  <a:schemeClr val="accent1">
                    <a:lumMod val="50000"/>
                    <a:lumOff val="50000"/>
                  </a:schemeClr>
                </a:solidFill>
                <a:latin typeface="Tahoma" panose="020B0604030504040204" pitchFamily="34" charset="0"/>
                <a:ea typeface="Tahoma" panose="020B0604030504040204" pitchFamily="34" charset="0"/>
                <a:cs typeface="Tahoma" panose="020B0604030504040204" pitchFamily="34" charset="0"/>
              </a:rPr>
              <a:t> Israele, </a:t>
            </a:r>
            <a:r>
              <a:rPr lang="it-IT" sz="1400" b="1" dirty="0">
                <a:latin typeface="Tahoma" panose="020B0604030504040204" pitchFamily="34" charset="0"/>
                <a:ea typeface="Tahoma" panose="020B0604030504040204" pitchFamily="34" charset="0"/>
                <a:cs typeface="Tahoma" panose="020B0604030504040204" pitchFamily="34" charset="0"/>
              </a:rPr>
              <a:t>Libano,</a:t>
            </a:r>
            <a:r>
              <a:rPr lang="it-IT" sz="1400" b="1" dirty="0">
                <a:solidFill>
                  <a:schemeClr val="accent1">
                    <a:lumMod val="50000"/>
                    <a:lumOff val="50000"/>
                  </a:schemeClr>
                </a:solidFill>
                <a:latin typeface="Tahoma" panose="020B0604030504040204" pitchFamily="34" charset="0"/>
                <a:ea typeface="Tahoma" panose="020B0604030504040204" pitchFamily="34" charset="0"/>
                <a:cs typeface="Tahoma" panose="020B0604030504040204" pitchFamily="34" charset="0"/>
              </a:rPr>
              <a:t> Turchia</a:t>
            </a:r>
          </a:p>
          <a:p>
            <a:pPr marL="285750" indent="-285750" algn="just">
              <a:lnSpc>
                <a:spcPct val="150000"/>
              </a:lnSpc>
              <a:buFont typeface="Wingdings" pitchFamily="2" charset="2"/>
              <a:buChar char="Ø"/>
            </a:pPr>
            <a:r>
              <a:rPr lang="it-IT" sz="1400" b="1" dirty="0">
                <a:latin typeface="Tahoma" panose="020B0604030504040204" pitchFamily="34" charset="0"/>
                <a:ea typeface="Tahoma" panose="020B0604030504040204" pitchFamily="34" charset="0"/>
                <a:cs typeface="Tahoma" panose="020B0604030504040204" pitchFamily="34" charset="0"/>
              </a:rPr>
              <a:t>Valutando 20 fattori suddivisi in 12 categorie</a:t>
            </a:r>
          </a:p>
          <a:p>
            <a:pPr marL="285750" indent="-285750" algn="just">
              <a:lnSpc>
                <a:spcPct val="150000"/>
              </a:lnSpc>
              <a:buFont typeface="Wingdings" pitchFamily="2" charset="2"/>
              <a:buChar char="Ø"/>
            </a:pPr>
            <a:endParaRPr lang="it-IT" sz="1400" b="1"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it-IT" b="1" dirty="0">
                <a:latin typeface="Tahoma" panose="020B0604030504040204" pitchFamily="34" charset="0"/>
                <a:ea typeface="Tahoma" panose="020B0604030504040204" pitchFamily="34" charset="0"/>
                <a:cs typeface="Tahoma" panose="020B0604030504040204" pitchFamily="34" charset="0"/>
              </a:rPr>
              <a:t>La TURCHIA, a pari merito con il Libano, è risultata           nella classifica generale</a:t>
            </a:r>
          </a:p>
          <a:p>
            <a:pPr algn="just">
              <a:lnSpc>
                <a:spcPct val="150000"/>
              </a:lnSpc>
            </a:pPr>
            <a:r>
              <a:rPr lang="it-IT" b="1" dirty="0">
                <a:latin typeface="Tahoma" panose="020B0604030504040204" pitchFamily="34" charset="0"/>
                <a:ea typeface="Tahoma" panose="020B0604030504040204" pitchFamily="34" charset="0"/>
                <a:cs typeface="Tahoma" panose="020B0604030504040204" pitchFamily="34" charset="0"/>
              </a:rPr>
              <a:t>	Il Paese più accogliente per gli investimenti industriali e nel terziario avanzato,</a:t>
            </a:r>
          </a:p>
          <a:p>
            <a:pPr algn="just">
              <a:lnSpc>
                <a:spcPct val="150000"/>
              </a:lnSpc>
            </a:pPr>
            <a:r>
              <a:rPr lang="it-IT" b="1" dirty="0">
                <a:latin typeface="Tahoma" panose="020B0604030504040204" pitchFamily="34" charset="0"/>
                <a:ea typeface="Tahoma" panose="020B0604030504040204" pitchFamily="34" charset="0"/>
                <a:cs typeface="Tahoma" panose="020B0604030504040204" pitchFamily="34" charset="0"/>
              </a:rPr>
              <a:t>	il Libano più accogliente per gli investimenti immobiliari, nel turismo e nel commercio </a:t>
            </a:r>
          </a:p>
        </p:txBody>
      </p:sp>
      <p:sp>
        <p:nvSpPr>
          <p:cNvPr id="5" name="Rettangolo 4">
            <a:extLst>
              <a:ext uri="{FF2B5EF4-FFF2-40B4-BE49-F238E27FC236}">
                <a16:creationId xmlns:a16="http://schemas.microsoft.com/office/drawing/2014/main" id="{4935D031-C499-E945-A927-3A5BAF7EB996}"/>
              </a:ext>
            </a:extLst>
          </p:cNvPr>
          <p:cNvSpPr>
            <a:spLocks noChangeAspect="1"/>
          </p:cNvSpPr>
          <p:nvPr/>
        </p:nvSpPr>
        <p:spPr>
          <a:xfrm>
            <a:off x="6185269" y="4526332"/>
            <a:ext cx="1385964" cy="707886"/>
          </a:xfrm>
          <a:prstGeom prst="rect">
            <a:avLst/>
          </a:prstGeom>
          <a:noFill/>
        </p:spPr>
        <p:txBody>
          <a:bodyPr wrap="square" lIns="91440" tIns="45720" rIns="91440" bIns="45720">
            <a:spAutoFit/>
          </a:bodyPr>
          <a:lstStyle/>
          <a:p>
            <a:pPr algn="ctr"/>
            <a:r>
              <a:rPr lang="it-IT" sz="4000" b="1" dirty="0">
                <a:ln w="0"/>
                <a:solidFill>
                  <a:schemeClr val="accent2"/>
                </a:solidFill>
                <a:latin typeface="Tahoma" panose="020B0604030504040204" pitchFamily="34" charset="0"/>
                <a:ea typeface="Tahoma" panose="020B0604030504040204" pitchFamily="34" charset="0"/>
                <a:cs typeface="Tahoma" panose="020B0604030504040204" pitchFamily="34" charset="0"/>
              </a:rPr>
              <a:t>1</a:t>
            </a:r>
            <a:r>
              <a:rPr lang="it-IT" sz="2500" dirty="0">
                <a:ln w="0"/>
                <a:solidFill>
                  <a:schemeClr val="accent2"/>
                </a:solidFill>
                <a:latin typeface="Tahoma" panose="020B0604030504040204" pitchFamily="34" charset="0"/>
                <a:ea typeface="Tahoma" panose="020B0604030504040204" pitchFamily="34" charset="0"/>
                <a:cs typeface="Tahoma" panose="020B0604030504040204" pitchFamily="34" charset="0"/>
              </a:rPr>
              <a:t>a</a:t>
            </a:r>
            <a:endParaRPr lang="it-IT" sz="2500" dirty="0">
              <a:ln w="0"/>
              <a:solidFill>
                <a:schemeClr val="accent2"/>
              </a:solidFill>
            </a:endParaRPr>
          </a:p>
        </p:txBody>
      </p:sp>
    </p:spTree>
    <p:extLst>
      <p:ext uri="{BB962C8B-B14F-4D97-AF65-F5344CB8AC3E}">
        <p14:creationId xmlns:p14="http://schemas.microsoft.com/office/powerpoint/2010/main" val="168764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nvPr>
        </p:nvGraphicFramePr>
        <p:xfrm>
          <a:off x="1598168" y="736638"/>
          <a:ext cx="8993633"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 name="Grup 36"/>
          <p:cNvGrpSpPr/>
          <p:nvPr/>
        </p:nvGrpSpPr>
        <p:grpSpPr>
          <a:xfrm>
            <a:off x="7860870" y="3983906"/>
            <a:ext cx="1152009" cy="1152003"/>
            <a:chOff x="1366369" y="1829352"/>
            <a:chExt cx="1152009" cy="1152003"/>
          </a:xfrm>
        </p:grpSpPr>
        <p:sp>
          <p:nvSpPr>
            <p:cNvPr id="38" name="Oval 37"/>
            <p:cNvSpPr/>
            <p:nvPr/>
          </p:nvSpPr>
          <p:spPr>
            <a:xfrm>
              <a:off x="1366369" y="1829352"/>
              <a:ext cx="1152009" cy="115200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4"/>
            <p:cNvSpPr/>
            <p:nvPr/>
          </p:nvSpPr>
          <p:spPr>
            <a:xfrm>
              <a:off x="1535077" y="1998059"/>
              <a:ext cx="814593" cy="814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algn="ctr" defTabSz="488950">
                <a:lnSpc>
                  <a:spcPct val="90000"/>
                </a:lnSpc>
                <a:spcBef>
                  <a:spcPct val="0"/>
                </a:spcBef>
                <a:spcAft>
                  <a:spcPct val="35000"/>
                </a:spcAft>
              </a:pPr>
              <a:endParaRPr lang="tr-TR" sz="1400" b="1" dirty="0">
                <a:latin typeface="Tahoma" panose="020B0604030504040204" pitchFamily="34" charset="0"/>
                <a:ea typeface="Tahoma" panose="020B0604030504040204" pitchFamily="34" charset="0"/>
                <a:cs typeface="Tahoma" panose="020B0604030504040204" pitchFamily="34" charset="0"/>
              </a:endParaRPr>
            </a:p>
          </p:txBody>
        </p:sp>
      </p:grpSp>
      <p:sp>
        <p:nvSpPr>
          <p:cNvPr id="22" name="Rectangle 21"/>
          <p:cNvSpPr/>
          <p:nvPr/>
        </p:nvSpPr>
        <p:spPr>
          <a:xfrm>
            <a:off x="9150301" y="2742123"/>
            <a:ext cx="2949844" cy="523220"/>
          </a:xfrm>
          <a:prstGeom prst="rect">
            <a:avLst/>
          </a:prstGeom>
        </p:spPr>
        <p:txBody>
          <a:bodyPr wrap="square">
            <a:spAutoFit/>
          </a:bodyPr>
          <a:lstStyle/>
          <a:p>
            <a:pPr defTabSz="457200" fontAlgn="base">
              <a:spcBef>
                <a:spcPct val="0"/>
              </a:spcBef>
              <a:spcAft>
                <a:spcPts val="600"/>
              </a:spcAft>
            </a:pPr>
            <a:r>
              <a:rPr lang="en-US" sz="1400" b="1" dirty="0" err="1">
                <a:latin typeface="Tahoma" panose="020B0604030504040204" pitchFamily="34" charset="0"/>
                <a:ea typeface="Tahoma" panose="020B0604030504040204" pitchFamily="34" charset="0"/>
                <a:cs typeface="Tahoma" panose="020B0604030504040204" pitchFamily="34" charset="0"/>
              </a:rPr>
              <a:t>Posizione</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geografica</a:t>
            </a:r>
            <a:r>
              <a:rPr lang="en-US" sz="1400" b="1" dirty="0">
                <a:latin typeface="Tahoma" panose="020B0604030504040204" pitchFamily="34" charset="0"/>
                <a:ea typeface="Tahoma" panose="020B0604030504040204" pitchFamily="34" charset="0"/>
                <a:cs typeface="Tahoma" panose="020B0604030504040204" pitchFamily="34" charset="0"/>
              </a:rPr>
              <a:t> </a:t>
            </a:r>
            <a:r>
              <a:rPr lang="tr-TR" sz="1400" b="1" dirty="0">
                <a:latin typeface="Tahoma" panose="020B0604030504040204" pitchFamily="34" charset="0"/>
                <a:ea typeface="Tahoma" panose="020B0604030504040204" pitchFamily="34" charset="0"/>
                <a:cs typeface="Tahoma" panose="020B0604030504040204" pitchFamily="34" charset="0"/>
              </a:rPr>
              <a:t>s</a:t>
            </a:r>
            <a:r>
              <a:rPr lang="en-US" sz="1400" b="1" dirty="0" err="1">
                <a:latin typeface="Tahoma" panose="020B0604030504040204" pitchFamily="34" charset="0"/>
                <a:ea typeface="Tahoma" panose="020B0604030504040204" pitchFamily="34" charset="0"/>
                <a:cs typeface="Tahoma" panose="020B0604030504040204" pitchFamily="34" charset="0"/>
              </a:rPr>
              <a:t>trategica</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6575377" y="901702"/>
            <a:ext cx="3263215" cy="307777"/>
          </a:xfrm>
          <a:prstGeom prst="rect">
            <a:avLst/>
          </a:prstGeom>
        </p:spPr>
        <p:txBody>
          <a:bodyPr wrap="square">
            <a:spAutoFit/>
          </a:bodyPr>
          <a:lstStyle/>
          <a:p>
            <a:pPr defTabSz="457200" fontAlgn="base">
              <a:spcBef>
                <a:spcPct val="0"/>
              </a:spcBef>
              <a:spcAft>
                <a:spcPct val="0"/>
              </a:spcAft>
            </a:pPr>
            <a:r>
              <a:rPr lang="tr-TR" sz="1400" b="1" dirty="0" err="1">
                <a:latin typeface="Tahoma" panose="020B0604030504040204" pitchFamily="34" charset="0"/>
                <a:ea typeface="Tahoma" panose="020B0604030504040204" pitchFamily="34" charset="0"/>
                <a:cs typeface="Tahoma" panose="020B0604030504040204" pitchFamily="34" charset="0"/>
              </a:rPr>
              <a:t>Economia</a:t>
            </a:r>
            <a:r>
              <a:rPr lang="tr-TR" sz="1400" b="1" dirty="0">
                <a:latin typeface="Tahoma" panose="020B0604030504040204" pitchFamily="34" charset="0"/>
                <a:ea typeface="Tahoma" panose="020B0604030504040204" pitchFamily="34" charset="0"/>
                <a:cs typeface="Tahoma" panose="020B0604030504040204" pitchFamily="34" charset="0"/>
              </a:rPr>
              <a:t> di </a:t>
            </a:r>
            <a:r>
              <a:rPr lang="tr-TR" sz="1400" b="1" dirty="0" err="1">
                <a:latin typeface="Tahoma" panose="020B0604030504040204" pitchFamily="34" charset="0"/>
                <a:ea typeface="Tahoma" panose="020B0604030504040204" pitchFamily="34" charset="0"/>
                <a:cs typeface="Tahoma" panose="020B0604030504040204" pitchFamily="34" charset="0"/>
              </a:rPr>
              <a:t>successo</a:t>
            </a:r>
            <a:endParaRPr lang="tr-TR" sz="1400" b="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8170147" y="1529456"/>
            <a:ext cx="2495820" cy="307777"/>
          </a:xfrm>
          <a:prstGeom prst="rect">
            <a:avLst/>
          </a:prstGeom>
        </p:spPr>
        <p:txBody>
          <a:bodyPr wrap="square">
            <a:spAutoFit/>
          </a:bodyPr>
          <a:lstStyle/>
          <a:p>
            <a:pPr defTabSz="457200" fontAlgn="base">
              <a:spcBef>
                <a:spcPct val="0"/>
              </a:spcBef>
              <a:spcAft>
                <a:spcPts val="600"/>
              </a:spcAft>
            </a:pPr>
            <a:r>
              <a:rPr lang="tr-TR" sz="1400" b="1" dirty="0" err="1">
                <a:latin typeface="Tahoma" panose="020B0604030504040204" pitchFamily="34" charset="0"/>
                <a:ea typeface="Tahoma" panose="020B0604030504040204" pitchFamily="34" charset="0"/>
                <a:cs typeface="Tahoma" panose="020B0604030504040204" pitchFamily="34" charset="0"/>
              </a:rPr>
              <a:t>Mercato</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domestico</a:t>
            </a:r>
            <a:r>
              <a:rPr lang="en-US" sz="1400" b="1" dirty="0">
                <a:latin typeface="Tahoma" panose="020B0604030504040204" pitchFamily="34" charset="0"/>
                <a:ea typeface="Tahoma" panose="020B0604030504040204" pitchFamily="34" charset="0"/>
                <a:cs typeface="Tahoma" panose="020B0604030504040204" pitchFamily="34" charset="0"/>
              </a:rPr>
              <a:t>+ </a:t>
            </a:r>
            <a:r>
              <a:rPr lang="tr-TR" sz="1400" b="1" dirty="0">
                <a:latin typeface="Tahoma" panose="020B0604030504040204" pitchFamily="34" charset="0"/>
                <a:ea typeface="Tahoma" panose="020B0604030504040204" pitchFamily="34" charset="0"/>
                <a:cs typeface="Tahoma" panose="020B0604030504040204" pitchFamily="34" charset="0"/>
              </a:rPr>
              <a:t>UE</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pic>
        <p:nvPicPr>
          <p:cNvPr id="10259" name="Picture 19" descr="C:\Users\nkaymaz\AppData\Local\Microsoft\Windows\INetCache\Content.Outlook\KEEDZMLA\logo_tr-01.png"/>
          <p:cNvPicPr>
            <a:picLocks noChangeAspect="1" noChangeArrowheads="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l="2" r="49947"/>
          <a:stretch/>
        </p:blipFill>
        <p:spPr bwMode="auto">
          <a:xfrm>
            <a:off x="5199529" y="2892097"/>
            <a:ext cx="1792942" cy="16901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locatenorfolk.com/assets/category-logos/_resampled/SetWidth260-icon-skill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48433" y="5484267"/>
            <a:ext cx="539319" cy="5372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http://www.hobsons.com/uploads/hobsons_blog_world.png"/>
          <p:cNvPicPr>
            <a:picLocks noChangeAspect="1" noChangeArrowheads="1"/>
          </p:cNvPicPr>
          <p:nvPr/>
        </p:nvPicPr>
        <p:blipFill>
          <a:blip r:embed="rId10" cstate="print">
            <a:extLst>
              <a:ext uri="{BEBA8EAE-BF5A-486C-A8C5-ECC9F3942E4B}">
                <a14:imgProps xmlns:a14="http://schemas.microsoft.com/office/drawing/2010/main">
                  <a14:imgLayer r:embed="rId11">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8132259" y="2709324"/>
            <a:ext cx="824598" cy="797105"/>
          </a:xfrm>
          <a:prstGeom prst="rect">
            <a:avLst/>
          </a:prstGeom>
          <a:noFill/>
          <a:ln>
            <a:noFill/>
          </a:ln>
        </p:spPr>
      </p:pic>
      <p:pic>
        <p:nvPicPr>
          <p:cNvPr id="30" name="Picture 6" descr="http://3.bp.blogspot.com/-Q4lqf_WSh78/U84ozBTXuBI/AAAAAAAABmM/UT4NT0REL18/s1600/stock_new_chart_next_graph-512.png"/>
          <p:cNvPicPr>
            <a:picLocks noChangeAspect="1" noChangeArrowheads="1"/>
          </p:cNvPicPr>
          <p:nvPr/>
        </p:nvPicPr>
        <p:blipFill>
          <a:blip r:embed="rId12" cstate="print">
            <a:biLevel thresh="25000"/>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65406" y="1153427"/>
            <a:ext cx="415051" cy="415051"/>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p:cNvSpPr/>
          <p:nvPr/>
        </p:nvSpPr>
        <p:spPr>
          <a:xfrm>
            <a:off x="7093143" y="1269871"/>
            <a:ext cx="1152000" cy="115199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pic>
        <p:nvPicPr>
          <p:cNvPr id="27" name="Picture 18" descr="http://i1.wp.com/essentialchapel.com/wp-content/uploads/2015/01/Population-Growth-Icon-e1422915708465.png"/>
          <p:cNvPicPr>
            <a:picLocks noChangeAspect="1" noChangeArrowheads="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7420395" y="1561259"/>
            <a:ext cx="572742" cy="572742"/>
          </a:xfrm>
          <a:prstGeom prst="rect">
            <a:avLst/>
          </a:prstGeom>
          <a:noFill/>
          <a:extLst>
            <a:ext uri="{909E8E84-426E-40DD-AFC4-6F175D3DCCD1}">
              <a14:hiddenFill xmlns:a14="http://schemas.microsoft.com/office/drawing/2010/main">
                <a:solidFill>
                  <a:srgbClr val="FFFFFF"/>
                </a:solidFill>
              </a14:hiddenFill>
            </a:ext>
          </a:extLst>
        </p:spPr>
      </p:pic>
      <p:pic>
        <p:nvPicPr>
          <p:cNvPr id="15" name="Resim 14"/>
          <p:cNvPicPr>
            <a:picLocks noChangeAspect="1"/>
          </p:cNvPicPr>
          <p:nvPr/>
        </p:nvPicPr>
        <p:blipFill>
          <a:blip r:embed="rId15"/>
          <a:stretch>
            <a:fillRect/>
          </a:stretch>
        </p:blipFill>
        <p:spPr>
          <a:xfrm>
            <a:off x="3555559" y="2823196"/>
            <a:ext cx="315428" cy="458805"/>
          </a:xfrm>
          <a:prstGeom prst="rect">
            <a:avLst/>
          </a:prstGeom>
        </p:spPr>
      </p:pic>
      <p:pic>
        <p:nvPicPr>
          <p:cNvPr id="29" name="Picture 12" descr="https://cdn2.iconfinder.com/data/icons/service-tools/512/factory-512.png"/>
          <p:cNvPicPr>
            <a:picLocks noChangeAspect="1" noChangeArrowheads="1"/>
          </p:cNvPicPr>
          <p:nvPr/>
        </p:nvPicPr>
        <p:blipFill>
          <a:blip r:embed="rId16" cstate="print">
            <a:extLst>
              <a:ext uri="{BEBA8EAE-BF5A-486C-A8C5-ECC9F3942E4B}">
                <a14:imgProps xmlns:a14="http://schemas.microsoft.com/office/drawing/2010/main">
                  <a14:imgLayer r:embed="rId17">
                    <a14:imgEffect>
                      <a14:brightnessContrast bright="70000" contrast="100000"/>
                    </a14:imgEffect>
                  </a14:imgLayer>
                </a14:imgProps>
              </a:ext>
              <a:ext uri="{28A0092B-C50C-407E-A947-70E740481C1C}">
                <a14:useLocalDpi xmlns:a14="http://schemas.microsoft.com/office/drawing/2010/main" val="0"/>
              </a:ext>
            </a:extLst>
          </a:blip>
          <a:srcRect/>
          <a:stretch>
            <a:fillRect/>
          </a:stretch>
        </p:blipFill>
        <p:spPr bwMode="auto">
          <a:xfrm>
            <a:off x="4268671" y="1576098"/>
            <a:ext cx="647542" cy="647542"/>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4107158" y="5279451"/>
            <a:ext cx="1152000" cy="1152006"/>
          </a:xfrm>
          <a:prstGeom prst="ellipse">
            <a:avLst/>
          </a:prstGeom>
          <a:solidFill>
            <a:srgbClr val="1FB3D2"/>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41" name="Rounded Rectangle 30"/>
          <p:cNvSpPr/>
          <p:nvPr/>
        </p:nvSpPr>
        <p:spPr>
          <a:xfrm>
            <a:off x="5404757" y="5752889"/>
            <a:ext cx="1380454" cy="442805"/>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b"/>
          <a:lstStyle/>
          <a:p>
            <a:pPr algn="ctr" defTabSz="457200" fontAlgn="base">
              <a:spcBef>
                <a:spcPct val="0"/>
              </a:spcBef>
              <a:spcAft>
                <a:spcPct val="0"/>
              </a:spcAft>
            </a:pPr>
            <a:r>
              <a:rPr lang="tr-TR" sz="1400" b="1" dirty="0">
                <a:solidFill>
                  <a:schemeClr val="bg1"/>
                </a:solidFill>
                <a:latin typeface="Tahoma" panose="020B0604030504040204" pitchFamily="34" charset="0"/>
                <a:ea typeface="Tahoma" panose="020B0604030504040204" pitchFamily="34" charset="0"/>
                <a:cs typeface="Tahoma" panose="020B0604030504040204" pitchFamily="34" charset="0"/>
              </a:rPr>
              <a:t>REFORMS</a:t>
            </a:r>
          </a:p>
        </p:txBody>
      </p:sp>
      <p:pic>
        <p:nvPicPr>
          <p:cNvPr id="42" name="Picture 3" descr="\\ISTFS01\ISTUSERFR\cselcuk\Desktop\SUNUMLAR\_SUNUM ATOLYESI\ICONS\necmettin 2.gif"/>
          <p:cNvPicPr>
            <a:picLocks noChangeAspect="1" noChangeArrowheads="1"/>
          </p:cNvPicPr>
          <p:nvPr/>
        </p:nvPicPr>
        <p:blipFill>
          <a:blip r:embed="rId18">
            <a:lum bright="70000" contrast="-70000"/>
            <a:extLst>
              <a:ext uri="{28A0092B-C50C-407E-A947-70E740481C1C}">
                <a14:useLocalDpi xmlns:a14="http://schemas.microsoft.com/office/drawing/2010/main" val="0"/>
              </a:ext>
            </a:extLst>
          </a:blip>
          <a:srcRect/>
          <a:stretch>
            <a:fillRect/>
          </a:stretch>
        </p:blipFill>
        <p:spPr bwMode="auto">
          <a:xfrm>
            <a:off x="3341698" y="4194424"/>
            <a:ext cx="881316" cy="881316"/>
          </a:xfrm>
          <a:prstGeom prst="rect">
            <a:avLst/>
          </a:prstGeom>
          <a:noFill/>
          <a:extLst>
            <a:ext uri="{909E8E84-426E-40DD-AFC4-6F175D3DCCD1}">
              <a14:hiddenFill xmlns:a14="http://schemas.microsoft.com/office/drawing/2010/main">
                <a:solidFill>
                  <a:srgbClr val="FFFFFF"/>
                </a:solidFill>
              </a14:hiddenFill>
            </a:ext>
          </a:extLst>
        </p:spPr>
      </p:pic>
      <p:sp>
        <p:nvSpPr>
          <p:cNvPr id="31" name="Rounded Rectangle 30"/>
          <p:cNvSpPr/>
          <p:nvPr/>
        </p:nvSpPr>
        <p:spPr>
          <a:xfrm>
            <a:off x="3992931" y="5380213"/>
            <a:ext cx="1380454" cy="745352"/>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b"/>
          <a:lstStyle/>
          <a:p>
            <a:pPr algn="ctr" defTabSz="457200" fontAlgn="base">
              <a:spcBef>
                <a:spcPct val="0"/>
              </a:spcBef>
              <a:spcAft>
                <a:spcPct val="0"/>
              </a:spcAft>
            </a:pPr>
            <a:r>
              <a:rPr lang="en-US" sz="1400" b="1" u="sng" dirty="0">
                <a:solidFill>
                  <a:schemeClr val="bg1"/>
                </a:solidFill>
                <a:latin typeface="Tahoma" panose="020B0604030504040204" pitchFamily="34" charset="0"/>
                <a:ea typeface="Tahoma" panose="020B0604030504040204" pitchFamily="34" charset="0"/>
                <a:cs typeface="Tahoma" panose="020B0604030504040204" pitchFamily="34" charset="0"/>
              </a:rPr>
              <a:t>OPEN </a:t>
            </a:r>
          </a:p>
          <a:p>
            <a:pPr algn="ctr" defTabSz="457200" fontAlgn="base">
              <a:spcBef>
                <a:spcPct val="0"/>
              </a:spcBef>
              <a:spcAft>
                <a:spcPct val="0"/>
              </a:spcAft>
            </a:pPr>
            <a:r>
              <a:rPr lang="en-US" sz="1400" b="1" dirty="0">
                <a:solidFill>
                  <a:schemeClr val="bg1"/>
                </a:solidFill>
                <a:latin typeface="Tahoma" panose="020B0604030504040204" pitchFamily="34" charset="0"/>
                <a:ea typeface="Tahoma" panose="020B0604030504040204" pitchFamily="34" charset="0"/>
                <a:cs typeface="Tahoma" panose="020B0604030504040204" pitchFamily="34" charset="0"/>
              </a:rPr>
              <a:t>for BUSINESS</a:t>
            </a:r>
            <a:endParaRPr lang="tr-TR" sz="1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population pyramid icon"/>
          <p:cNvPicPr>
            <a:picLocks noChangeAspect="1" noChangeArrowheads="1"/>
          </p:cNvPicPr>
          <p:nvPr/>
        </p:nvPicPr>
        <p:blipFill>
          <a:blip r:embed="rId19" cstate="print">
            <a:duotone>
              <a:prstClr val="black"/>
              <a:schemeClr val="accent4">
                <a:tint val="45000"/>
                <a:satMod val="400000"/>
              </a:schemeClr>
            </a:duotone>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60869" y="3990395"/>
            <a:ext cx="1152000" cy="1152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572CC4EE-80BB-4E15-8E30-B2A5272484E5}"/>
              </a:ext>
            </a:extLst>
          </p:cNvPr>
          <p:cNvGraphicFramePr>
            <a:graphicFrameLocks noGrp="1"/>
          </p:cNvGraphicFramePr>
          <p:nvPr>
            <p:extLst/>
          </p:nvPr>
        </p:nvGraphicFramePr>
        <p:xfrm>
          <a:off x="0" y="-3390"/>
          <a:ext cx="12192000" cy="80477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477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Perché</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investire</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in </a:t>
                      </a: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Turchia</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r>
                        <a:rPr lang="tr-TR" sz="1600" b="1" dirty="0">
                          <a:latin typeface="Tahoma" panose="020B0604030504040204" pitchFamily="34" charset="0"/>
                          <a:ea typeface="Tahoma" panose="020B0604030504040204" pitchFamily="34" charset="0"/>
                          <a:cs typeface="Tahoma" panose="020B0604030504040204" pitchFamily="34" charset="0"/>
                        </a:rPr>
                        <a:t>10 </a:t>
                      </a:r>
                      <a:r>
                        <a:rPr lang="tr-TR" sz="1600" b="1" dirty="0" err="1">
                          <a:latin typeface="Tahoma" panose="020B0604030504040204" pitchFamily="34" charset="0"/>
                          <a:ea typeface="Tahoma" panose="020B0604030504040204" pitchFamily="34" charset="0"/>
                          <a:cs typeface="Tahoma" panose="020B0604030504040204" pitchFamily="34" charset="0"/>
                        </a:rPr>
                        <a:t>motivi</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per</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investire</a:t>
                      </a:r>
                      <a:r>
                        <a:rPr lang="tr-TR" sz="1600" b="1" dirty="0">
                          <a:latin typeface="Tahoma" panose="020B0604030504040204" pitchFamily="34" charset="0"/>
                          <a:ea typeface="Tahoma" panose="020B0604030504040204" pitchFamily="34" charset="0"/>
                          <a:cs typeface="Tahoma" panose="020B0604030504040204" pitchFamily="34" charset="0"/>
                        </a:rPr>
                        <a:t> in </a:t>
                      </a:r>
                      <a:r>
                        <a:rPr lang="tr-TR" sz="1600" b="1" dirty="0" err="1">
                          <a:latin typeface="Tahoma" panose="020B0604030504040204" pitchFamily="34" charset="0"/>
                          <a:ea typeface="Tahoma" panose="020B0604030504040204" pitchFamily="34" charset="0"/>
                          <a:cs typeface="Tahoma" panose="020B0604030504040204" pitchFamily="34" charset="0"/>
                        </a:rPr>
                        <a:t>Turchia</a:t>
                      </a:r>
                      <a:r>
                        <a:rPr lang="tr-TR" sz="1600" b="0" dirty="0">
                          <a:latin typeface="Tahoma" panose="020B0604030504040204" pitchFamily="34" charset="0"/>
                          <a:ea typeface="Tahoma" panose="020B0604030504040204" pitchFamily="34" charset="0"/>
                          <a:cs typeface="Tahoma" panose="020B0604030504040204" pitchFamily="34" charset="0"/>
                        </a:rPr>
                        <a:t>…</a:t>
                      </a:r>
                      <a:endParaRPr lang="en-US" sz="1600" b="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40" name="Picture 39">
            <a:extLst>
              <a:ext uri="{FF2B5EF4-FFF2-40B4-BE49-F238E27FC236}">
                <a16:creationId xmlns:a16="http://schemas.microsoft.com/office/drawing/2014/main" id="{C99FDFEB-B376-42E1-8D13-BF92A680D30A}"/>
              </a:ext>
            </a:extLst>
          </p:cNvPr>
          <p:cNvPicPr>
            <a:picLocks noChangeAspect="1"/>
          </p:cNvPicPr>
          <p:nvPr/>
        </p:nvPicPr>
        <p:blipFill rotWithShape="1">
          <a:blip r:embed="rId21"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sp>
        <p:nvSpPr>
          <p:cNvPr id="43" name="Rectangle 42">
            <a:extLst>
              <a:ext uri="{FF2B5EF4-FFF2-40B4-BE49-F238E27FC236}">
                <a16:creationId xmlns:a16="http://schemas.microsoft.com/office/drawing/2014/main" id="{0AA3E248-594C-4881-997A-837F1384B03A}"/>
              </a:ext>
            </a:extLst>
          </p:cNvPr>
          <p:cNvSpPr/>
          <p:nvPr/>
        </p:nvSpPr>
        <p:spPr>
          <a:xfrm>
            <a:off x="2466875" y="1416815"/>
            <a:ext cx="1658864" cy="523220"/>
          </a:xfrm>
          <a:prstGeom prst="rect">
            <a:avLst/>
          </a:prstGeom>
        </p:spPr>
        <p:txBody>
          <a:bodyPr wrap="square">
            <a:spAutoFit/>
          </a:bodyPr>
          <a:lstStyle/>
          <a:p>
            <a:pPr defTabSz="457200" fontAlgn="base">
              <a:spcBef>
                <a:spcPct val="0"/>
              </a:spcBef>
              <a:spcAft>
                <a:spcPts val="600"/>
              </a:spcAft>
            </a:pPr>
            <a:r>
              <a:rPr lang="en-US" sz="1400" b="1" dirty="0" err="1">
                <a:latin typeface="Tahoma" panose="020B0604030504040204" pitchFamily="34" charset="0"/>
                <a:ea typeface="Tahoma" panose="020B0604030504040204" pitchFamily="34" charset="0"/>
                <a:cs typeface="Tahoma" panose="020B0604030504040204" pitchFamily="34" charset="0"/>
              </a:rPr>
              <a:t>Opportunità</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err="1">
                <a:latin typeface="Tahoma" panose="020B0604030504040204" pitchFamily="34" charset="0"/>
                <a:ea typeface="Tahoma" panose="020B0604030504040204" pitchFamily="34" charset="0"/>
                <a:cs typeface="Tahoma" panose="020B0604030504040204" pitchFamily="34" charset="0"/>
              </a:rPr>
              <a:t>settoriali</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44" name="Rectangle 43">
            <a:extLst>
              <a:ext uri="{FF2B5EF4-FFF2-40B4-BE49-F238E27FC236}">
                <a16:creationId xmlns:a16="http://schemas.microsoft.com/office/drawing/2014/main" id="{3722A0F5-CF73-4CF3-807D-21171B18ACF4}"/>
              </a:ext>
            </a:extLst>
          </p:cNvPr>
          <p:cNvSpPr/>
          <p:nvPr/>
        </p:nvSpPr>
        <p:spPr>
          <a:xfrm>
            <a:off x="302889" y="2638721"/>
            <a:ext cx="2903979" cy="738664"/>
          </a:xfrm>
          <a:prstGeom prst="rect">
            <a:avLst/>
          </a:prstGeom>
        </p:spPr>
        <p:txBody>
          <a:bodyPr wrap="square">
            <a:spAutoFit/>
          </a:bodyPr>
          <a:lstStyle/>
          <a:p>
            <a:pPr algn="ctr" defTabSz="457200" fontAlgn="base">
              <a:spcBef>
                <a:spcPct val="0"/>
              </a:spcBef>
            </a:pPr>
            <a:r>
              <a:rPr lang="en-US" sz="1400" b="1" dirty="0" err="1">
                <a:latin typeface="Tahoma" panose="020B0604030504040204" pitchFamily="34" charset="0"/>
                <a:ea typeface="Tahoma" panose="020B0604030504040204" pitchFamily="34" charset="0"/>
                <a:cs typeface="Tahoma" panose="020B0604030504040204" pitchFamily="34" charset="0"/>
              </a:rPr>
              <a:t>Ecosistema</a:t>
            </a:r>
            <a:endParaRPr lang="tr-TR" sz="1400" b="1" dirty="0">
              <a:latin typeface="Tahoma" panose="020B0604030504040204" pitchFamily="34" charset="0"/>
              <a:ea typeface="Tahoma" panose="020B0604030504040204" pitchFamily="34" charset="0"/>
              <a:cs typeface="Tahoma" panose="020B0604030504040204" pitchFamily="34" charset="0"/>
            </a:endParaRPr>
          </a:p>
          <a:p>
            <a:pPr algn="ctr" defTabSz="457200" fontAlgn="base">
              <a:spcBef>
                <a:spcPct val="0"/>
              </a:spcBef>
            </a:pPr>
            <a:r>
              <a:rPr lang="tr-TR" sz="1400" b="1" dirty="0">
                <a:latin typeface="Tahoma" panose="020B0604030504040204" pitchFamily="34" charset="0"/>
                <a:ea typeface="Tahoma" panose="020B0604030504040204" pitchFamily="34" charset="0"/>
                <a:cs typeface="Tahoma" panose="020B0604030504040204" pitchFamily="34" charset="0"/>
              </a:rPr>
              <a:t>favorevole a</a:t>
            </a:r>
            <a:r>
              <a:rPr lang="en-US" sz="1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 </a:t>
            </a:r>
            <a:r>
              <a:rPr lang="tr-TR" sz="1400" b="1" dirty="0">
                <a:latin typeface="Tahoma" panose="020B0604030504040204" pitchFamily="34" charset="0"/>
                <a:ea typeface="Tahoma" panose="020B0604030504040204" pitchFamily="34" charset="0"/>
                <a:cs typeface="Tahoma" panose="020B0604030504040204" pitchFamily="34" charset="0"/>
              </a:rPr>
              <a:t>R</a:t>
            </a:r>
            <a:r>
              <a:rPr lang="en-US" sz="1400" b="1" dirty="0" err="1">
                <a:latin typeface="Tahoma" panose="020B0604030504040204" pitchFamily="34" charset="0"/>
                <a:ea typeface="Tahoma" panose="020B0604030504040204" pitchFamily="34" charset="0"/>
                <a:cs typeface="Tahoma" panose="020B0604030504040204" pitchFamily="34" charset="0"/>
              </a:rPr>
              <a:t>icerca</a:t>
            </a:r>
            <a:r>
              <a:rPr lang="en-US" sz="1400" b="1" dirty="0">
                <a:latin typeface="Tahoma" panose="020B0604030504040204" pitchFamily="34" charset="0"/>
                <a:ea typeface="Tahoma" panose="020B0604030504040204" pitchFamily="34" charset="0"/>
                <a:cs typeface="Tahoma" panose="020B0604030504040204" pitchFamily="34" charset="0"/>
              </a:rPr>
              <a:t> </a:t>
            </a:r>
            <a:r>
              <a:rPr lang="tr-TR" sz="1400" b="1" dirty="0">
                <a:latin typeface="Tahoma" panose="020B0604030504040204" pitchFamily="34" charset="0"/>
                <a:ea typeface="Tahoma" panose="020B0604030504040204" pitchFamily="34" charset="0"/>
                <a:cs typeface="Tahoma" panose="020B0604030504040204" pitchFamily="34" charset="0"/>
              </a:rPr>
              <a:t>e</a:t>
            </a:r>
            <a:r>
              <a:rPr lang="en-US" sz="1400" b="1" dirty="0">
                <a:latin typeface="Tahoma" panose="020B0604030504040204" pitchFamily="34" charset="0"/>
                <a:ea typeface="Tahoma" panose="020B0604030504040204" pitchFamily="34" charset="0"/>
                <a:cs typeface="Tahoma" panose="020B0604030504040204" pitchFamily="34" charset="0"/>
              </a:rPr>
              <a:t> </a:t>
            </a:r>
            <a:r>
              <a:rPr lang="en-US" sz="1400" b="1" dirty="0" err="1">
                <a:latin typeface="Tahoma" panose="020B0604030504040204" pitchFamily="34" charset="0"/>
                <a:ea typeface="Tahoma" panose="020B0604030504040204" pitchFamily="34" charset="0"/>
                <a:cs typeface="Tahoma" panose="020B0604030504040204" pitchFamily="34" charset="0"/>
              </a:rPr>
              <a:t>Sviluppo</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a:extLst>
              <a:ext uri="{FF2B5EF4-FFF2-40B4-BE49-F238E27FC236}">
                <a16:creationId xmlns:a16="http://schemas.microsoft.com/office/drawing/2014/main" id="{371B2FC6-294E-442E-A0AC-7042623B6307}"/>
              </a:ext>
            </a:extLst>
          </p:cNvPr>
          <p:cNvSpPr/>
          <p:nvPr/>
        </p:nvSpPr>
        <p:spPr>
          <a:xfrm>
            <a:off x="785568" y="4286669"/>
            <a:ext cx="2424061" cy="307777"/>
          </a:xfrm>
          <a:prstGeom prst="rect">
            <a:avLst/>
          </a:prstGeom>
        </p:spPr>
        <p:txBody>
          <a:bodyPr wrap="square">
            <a:spAutoFit/>
          </a:bodyPr>
          <a:lstStyle/>
          <a:p>
            <a:pPr defTabSz="457200" fontAlgn="base">
              <a:spcBef>
                <a:spcPct val="0"/>
              </a:spcBef>
              <a:spcAft>
                <a:spcPct val="0"/>
              </a:spcAft>
            </a:pPr>
            <a:r>
              <a:rPr lang="en-US" sz="1400" b="1" dirty="0" err="1">
                <a:latin typeface="Tahoma" panose="020B0604030504040204" pitchFamily="34" charset="0"/>
                <a:ea typeface="Tahoma" panose="020B0604030504040204" pitchFamily="34" charset="0"/>
                <a:cs typeface="Tahoma" panose="020B0604030504040204" pitchFamily="34" charset="0"/>
              </a:rPr>
              <a:t>Incentivi</a:t>
            </a:r>
            <a:r>
              <a:rPr lang="en-US" sz="1400" b="1" dirty="0">
                <a:latin typeface="Tahoma" panose="020B0604030504040204" pitchFamily="34" charset="0"/>
                <a:ea typeface="Tahoma" panose="020B0604030504040204" pitchFamily="34" charset="0"/>
                <a:cs typeface="Tahoma" panose="020B0604030504040204" pitchFamily="34" charset="0"/>
              </a:rPr>
              <a:t> per lo </a:t>
            </a:r>
            <a:r>
              <a:rPr lang="en-US" sz="1400" b="1" dirty="0" err="1">
                <a:latin typeface="Tahoma" panose="020B0604030504040204" pitchFamily="34" charset="0"/>
                <a:ea typeface="Tahoma" panose="020B0604030504040204" pitchFamily="34" charset="0"/>
                <a:cs typeface="Tahoma" panose="020B0604030504040204" pitchFamily="34" charset="0"/>
              </a:rPr>
              <a:t>sviluppo</a:t>
            </a:r>
            <a:r>
              <a:rPr lang="en-US" sz="1400" b="1" dirty="0">
                <a:latin typeface="Tahoma" panose="020B0604030504040204" pitchFamily="34" charset="0"/>
                <a:ea typeface="Tahoma" panose="020B0604030504040204" pitchFamily="34" charset="0"/>
                <a:cs typeface="Tahoma" panose="020B0604030504040204" pitchFamily="34" charset="0"/>
              </a:rPr>
              <a:t> </a:t>
            </a:r>
            <a:endParaRPr lang="tr-TR" sz="1400" b="1" dirty="0">
              <a:latin typeface="Tahoma" panose="020B0604030504040204" pitchFamily="34" charset="0"/>
              <a:ea typeface="Tahoma" panose="020B0604030504040204" pitchFamily="34" charset="0"/>
              <a:cs typeface="Tahoma" panose="020B0604030504040204" pitchFamily="34" charset="0"/>
            </a:endParaRPr>
          </a:p>
        </p:txBody>
      </p:sp>
      <p:sp>
        <p:nvSpPr>
          <p:cNvPr id="45" name="Rectangle 44">
            <a:extLst>
              <a:ext uri="{FF2B5EF4-FFF2-40B4-BE49-F238E27FC236}">
                <a16:creationId xmlns:a16="http://schemas.microsoft.com/office/drawing/2014/main" id="{DB79E940-D649-4FC9-8579-23B4DDDD7D89}"/>
              </a:ext>
            </a:extLst>
          </p:cNvPr>
          <p:cNvSpPr/>
          <p:nvPr/>
        </p:nvSpPr>
        <p:spPr>
          <a:xfrm>
            <a:off x="1216078" y="5536390"/>
            <a:ext cx="2726250" cy="738664"/>
          </a:xfrm>
          <a:prstGeom prst="rect">
            <a:avLst/>
          </a:prstGeom>
        </p:spPr>
        <p:txBody>
          <a:bodyPr wrap="square">
            <a:spAutoFit/>
          </a:bodyPr>
          <a:lstStyle/>
          <a:p>
            <a:pPr algn="ctr" defTabSz="457200" fontAlgn="base">
              <a:spcBef>
                <a:spcPct val="0"/>
              </a:spcBef>
              <a:spcAft>
                <a:spcPts val="600"/>
              </a:spcAft>
            </a:pPr>
            <a:r>
              <a:rPr lang="tr-TR" sz="1400" b="1" dirty="0" err="1">
                <a:latin typeface="Tahoma" panose="020B0604030504040204" pitchFamily="34" charset="0"/>
                <a:ea typeface="Tahoma" panose="020B0604030504040204" pitchFamily="34" charset="0"/>
                <a:cs typeface="Tahoma" panose="020B0604030504040204" pitchFamily="34" charset="0"/>
              </a:rPr>
              <a:t>Ambiente</a:t>
            </a:r>
            <a:r>
              <a:rPr lang="en-US" sz="1400" b="1" dirty="0">
                <a:latin typeface="Tahoma" panose="020B0604030504040204" pitchFamily="34" charset="0"/>
                <a:ea typeface="Tahoma" panose="020B0604030504040204" pitchFamily="34" charset="0"/>
                <a:cs typeface="Tahoma" panose="020B0604030504040204" pitchFamily="34" charset="0"/>
              </a:rPr>
              <a:t> </a:t>
            </a:r>
            <a:r>
              <a:rPr lang="tr-TR" sz="1400" b="1" dirty="0">
                <a:latin typeface="Tahoma" panose="020B0604030504040204" pitchFamily="34" charset="0"/>
                <a:ea typeface="Tahoma" panose="020B0604030504040204" pitchFamily="34" charset="0"/>
                <a:cs typeface="Tahoma" panose="020B0604030504040204" pitchFamily="34" charset="0"/>
              </a:rPr>
              <a:t>l</a:t>
            </a:r>
            <a:r>
              <a:rPr lang="en-US" sz="1400" b="1" dirty="0" err="1">
                <a:latin typeface="Tahoma" panose="020B0604030504040204" pitchFamily="34" charset="0"/>
                <a:ea typeface="Tahoma" panose="020B0604030504040204" pitchFamily="34" charset="0"/>
                <a:cs typeface="Tahoma" panose="020B0604030504040204" pitchFamily="34" charset="0"/>
              </a:rPr>
              <a:t>iberale</a:t>
            </a:r>
            <a:r>
              <a:rPr lang="tr-TR" sz="1400" b="1" dirty="0">
                <a:latin typeface="Tahoma" panose="020B0604030504040204" pitchFamily="34" charset="0"/>
                <a:ea typeface="Tahoma" panose="020B0604030504040204" pitchFamily="34" charset="0"/>
                <a:cs typeface="Tahoma" panose="020B0604030504040204" pitchFamily="34" charset="0"/>
              </a:rPr>
              <a:t> e </a:t>
            </a:r>
            <a:r>
              <a:rPr lang="tr-TR" sz="1400" b="1" dirty="0" err="1">
                <a:latin typeface="Tahoma" panose="020B0604030504040204" pitchFamily="34" charset="0"/>
                <a:ea typeface="Tahoma" panose="020B0604030504040204" pitchFamily="34" charset="0"/>
                <a:cs typeface="Tahoma" panose="020B0604030504040204" pitchFamily="34" charset="0"/>
              </a:rPr>
              <a:t>riformista</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per</a:t>
            </a:r>
            <a:r>
              <a:rPr lang="tr-TR" sz="1400" b="1" dirty="0">
                <a:latin typeface="Tahoma" panose="020B0604030504040204" pitchFamily="34" charset="0"/>
                <a:ea typeface="Tahoma" panose="020B0604030504040204" pitchFamily="34" charset="0"/>
                <a:cs typeface="Tahoma" panose="020B0604030504040204" pitchFamily="34" charset="0"/>
              </a:rPr>
              <a:t> </a:t>
            </a:r>
            <a:r>
              <a:rPr lang="en-US" sz="1400" b="1" dirty="0" err="1">
                <a:latin typeface="Tahoma" panose="020B0604030504040204" pitchFamily="34" charset="0"/>
                <a:ea typeface="Tahoma" panose="020B0604030504040204" pitchFamily="34" charset="0"/>
                <a:cs typeface="Tahoma" panose="020B0604030504040204" pitchFamily="34" charset="0"/>
              </a:rPr>
              <a:t>gli</a:t>
            </a:r>
            <a:r>
              <a:rPr lang="en-US" sz="1400" b="1" dirty="0">
                <a:latin typeface="Tahoma" panose="020B0604030504040204" pitchFamily="34" charset="0"/>
                <a:ea typeface="Tahoma" panose="020B0604030504040204" pitchFamily="34" charset="0"/>
                <a:cs typeface="Tahoma" panose="020B0604030504040204" pitchFamily="34" charset="0"/>
              </a:rPr>
              <a:t> </a:t>
            </a:r>
            <a:r>
              <a:rPr lang="tr-TR" sz="1400" b="1" dirty="0">
                <a:latin typeface="Tahoma" panose="020B0604030504040204" pitchFamily="34" charset="0"/>
                <a:ea typeface="Tahoma" panose="020B0604030504040204" pitchFamily="34" charset="0"/>
                <a:cs typeface="Tahoma" panose="020B0604030504040204" pitchFamily="34" charset="0"/>
              </a:rPr>
              <a:t>i</a:t>
            </a:r>
            <a:r>
              <a:rPr lang="en-US" sz="1400" b="1" dirty="0" err="1">
                <a:latin typeface="Tahoma" panose="020B0604030504040204" pitchFamily="34" charset="0"/>
                <a:ea typeface="Tahoma" panose="020B0604030504040204" pitchFamily="34" charset="0"/>
                <a:cs typeface="Tahoma" panose="020B0604030504040204" pitchFamily="34" charset="0"/>
              </a:rPr>
              <a:t>nvestimenti</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69CDE6BD-B9C4-4464-940A-D2EA9644A711}"/>
              </a:ext>
            </a:extLst>
          </p:cNvPr>
          <p:cNvSpPr/>
          <p:nvPr/>
        </p:nvSpPr>
        <p:spPr>
          <a:xfrm>
            <a:off x="6636647" y="6369205"/>
            <a:ext cx="3408814" cy="307777"/>
          </a:xfrm>
          <a:prstGeom prst="rect">
            <a:avLst/>
          </a:prstGeom>
        </p:spPr>
        <p:txBody>
          <a:bodyPr wrap="square">
            <a:spAutoFit/>
          </a:bodyPr>
          <a:lstStyle/>
          <a:p>
            <a:pPr defTabSz="457200" fontAlgn="base">
              <a:spcBef>
                <a:spcPct val="0"/>
              </a:spcBef>
              <a:spcAft>
                <a:spcPct val="0"/>
              </a:spcAft>
            </a:pPr>
            <a:r>
              <a:rPr lang="tr-TR" sz="1400" b="1" dirty="0" err="1">
                <a:latin typeface="Tahoma" panose="020B0604030504040204" pitchFamily="34" charset="0"/>
                <a:ea typeface="Tahoma" panose="020B0604030504040204" pitchFamily="34" charset="0"/>
                <a:cs typeface="Tahoma" panose="020B0604030504040204" pitchFamily="34" charset="0"/>
              </a:rPr>
              <a:t>Riforme</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strutturali</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a:extLst>
              <a:ext uri="{FF2B5EF4-FFF2-40B4-BE49-F238E27FC236}">
                <a16:creationId xmlns:a16="http://schemas.microsoft.com/office/drawing/2014/main" id="{A96B3799-EFD6-4818-9A07-8DF77C8FB115}"/>
              </a:ext>
            </a:extLst>
          </p:cNvPr>
          <p:cNvSpPr/>
          <p:nvPr/>
        </p:nvSpPr>
        <p:spPr>
          <a:xfrm>
            <a:off x="8119594" y="5613386"/>
            <a:ext cx="3584636" cy="307777"/>
          </a:xfrm>
          <a:prstGeom prst="rect">
            <a:avLst/>
          </a:prstGeom>
        </p:spPr>
        <p:txBody>
          <a:bodyPr wrap="none">
            <a:spAutoFit/>
          </a:bodyPr>
          <a:lstStyle/>
          <a:p>
            <a:pPr defTabSz="457200" fontAlgn="base">
              <a:spcBef>
                <a:spcPct val="0"/>
              </a:spcBef>
              <a:spcAft>
                <a:spcPts val="600"/>
              </a:spcAft>
            </a:pPr>
            <a:r>
              <a:rPr lang="tr-TR" sz="1400" b="1" dirty="0" err="1">
                <a:latin typeface="Tahoma" panose="020B0604030504040204" pitchFamily="34" charset="0"/>
                <a:ea typeface="Tahoma" panose="020B0604030504040204" pitchFamily="34" charset="0"/>
                <a:cs typeface="Tahoma" panose="020B0604030504040204" pitchFamily="34" charset="0"/>
              </a:rPr>
              <a:t>Forza</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lavoro</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qualificata</a:t>
            </a:r>
            <a:r>
              <a:rPr lang="tr-TR" sz="1400" b="1" dirty="0">
                <a:latin typeface="Tahoma" panose="020B0604030504040204" pitchFamily="34" charset="0"/>
                <a:ea typeface="Tahoma" panose="020B0604030504040204" pitchFamily="34" charset="0"/>
                <a:cs typeface="Tahoma" panose="020B0604030504040204" pitchFamily="34" charset="0"/>
              </a:rPr>
              <a:t> e </a:t>
            </a:r>
            <a:r>
              <a:rPr lang="tr-TR" sz="1400" b="1" dirty="0" err="1">
                <a:latin typeface="Tahoma" panose="020B0604030504040204" pitchFamily="34" charset="0"/>
                <a:ea typeface="Tahoma" panose="020B0604030504040204" pitchFamily="34" charset="0"/>
                <a:cs typeface="Tahoma" panose="020B0604030504040204" pitchFamily="34" charset="0"/>
              </a:rPr>
              <a:t>competitiva</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48" name="Rectangle 47">
            <a:extLst>
              <a:ext uri="{FF2B5EF4-FFF2-40B4-BE49-F238E27FC236}">
                <a16:creationId xmlns:a16="http://schemas.microsoft.com/office/drawing/2014/main" id="{8EC3950E-A13B-4A22-BCA9-1BE785BF9635}"/>
              </a:ext>
            </a:extLst>
          </p:cNvPr>
          <p:cNvSpPr/>
          <p:nvPr/>
        </p:nvSpPr>
        <p:spPr>
          <a:xfrm>
            <a:off x="9226784" y="4152613"/>
            <a:ext cx="2011189" cy="523220"/>
          </a:xfrm>
          <a:prstGeom prst="rect">
            <a:avLst/>
          </a:prstGeom>
        </p:spPr>
        <p:txBody>
          <a:bodyPr wrap="square">
            <a:spAutoFit/>
          </a:bodyPr>
          <a:lstStyle/>
          <a:p>
            <a:pPr defTabSz="457200" fontAlgn="base">
              <a:spcBef>
                <a:spcPct val="0"/>
              </a:spcBef>
              <a:spcAft>
                <a:spcPts val="600"/>
              </a:spcAft>
            </a:pPr>
            <a:r>
              <a:rPr lang="en-US" sz="1400" b="1" dirty="0" err="1">
                <a:latin typeface="Tahoma" panose="020B0604030504040204" pitchFamily="34" charset="0"/>
                <a:ea typeface="Tahoma" panose="020B0604030504040204" pitchFamily="34" charset="0"/>
                <a:cs typeface="Tahoma" panose="020B0604030504040204" pitchFamily="34" charset="0"/>
              </a:rPr>
              <a:t>Demografi</a:t>
            </a:r>
            <a:r>
              <a:rPr lang="tr-TR" sz="1400" b="1" dirty="0">
                <a:latin typeface="Tahoma" panose="020B0604030504040204" pitchFamily="34" charset="0"/>
                <a:ea typeface="Tahoma" panose="020B0604030504040204" pitchFamily="34" charset="0"/>
                <a:cs typeface="Tahoma" panose="020B0604030504040204" pitchFamily="34" charset="0"/>
              </a:rPr>
              <a:t>a</a:t>
            </a:r>
            <a:r>
              <a:rPr lang="en-US" sz="1400" b="1" dirty="0">
                <a:latin typeface="Tahoma" panose="020B0604030504040204" pitchFamily="34" charset="0"/>
                <a:ea typeface="Tahoma" panose="020B0604030504040204" pitchFamily="34" charset="0"/>
                <a:cs typeface="Tahoma" panose="020B0604030504040204" pitchFamily="34" charset="0"/>
              </a:rPr>
              <a:t> </a:t>
            </a:r>
            <a:r>
              <a:rPr lang="tr-TR" sz="1400" b="1" dirty="0">
                <a:latin typeface="Tahoma" panose="020B0604030504040204" pitchFamily="34" charset="0"/>
                <a:ea typeface="Tahoma" panose="020B0604030504040204" pitchFamily="34" charset="0"/>
                <a:cs typeface="Tahoma" panose="020B0604030504040204" pitchFamily="34" charset="0"/>
              </a:rPr>
              <a:t>f</a:t>
            </a:r>
            <a:r>
              <a:rPr lang="en-US" sz="1400" b="1" dirty="0" err="1">
                <a:latin typeface="Tahoma" panose="020B0604030504040204" pitchFamily="34" charset="0"/>
                <a:ea typeface="Tahoma" panose="020B0604030504040204" pitchFamily="34" charset="0"/>
                <a:cs typeface="Tahoma" panose="020B0604030504040204" pitchFamily="34" charset="0"/>
              </a:rPr>
              <a:t>avorevol</a:t>
            </a:r>
            <a:r>
              <a:rPr lang="tr-TR" sz="1400" b="1" dirty="0">
                <a:latin typeface="Tahoma" panose="020B0604030504040204" pitchFamily="34" charset="0"/>
                <a:ea typeface="Tahoma" panose="020B0604030504040204" pitchFamily="34" charset="0"/>
                <a:cs typeface="Tahoma" panose="020B0604030504040204" pitchFamily="34" charset="0"/>
              </a:rPr>
              <a:t>e</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4415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C921B3F8-1524-4362-9FA5-21A1A400C53D}"/>
              </a:ext>
            </a:extLst>
          </p:cNvPr>
          <p:cNvGraphicFramePr>
            <a:graphicFrameLocks noGrp="1"/>
          </p:cNvGraphicFramePr>
          <p:nvPr>
            <p:extLst>
              <p:ext uri="{D42A27DB-BD31-4B8C-83A1-F6EECF244321}">
                <p14:modId xmlns:p14="http://schemas.microsoft.com/office/powerpoint/2010/main" val="3456726501"/>
              </p:ext>
            </p:extLst>
          </p:nvPr>
        </p:nvGraphicFramePr>
        <p:xfrm>
          <a:off x="4706059" y="2421150"/>
          <a:ext cx="3684825" cy="3982819"/>
        </p:xfrm>
        <a:graphic>
          <a:graphicData uri="http://schemas.openxmlformats.org/drawingml/2006/table">
            <a:tbl>
              <a:tblPr firstRow="1" bandRow="1">
                <a:effectLst/>
                <a:tableStyleId>{5C22544A-7EE6-4342-B048-85BDC9FD1C3A}</a:tableStyleId>
              </a:tblPr>
              <a:tblGrid>
                <a:gridCol w="3684825">
                  <a:extLst>
                    <a:ext uri="{9D8B030D-6E8A-4147-A177-3AD203B41FA5}">
                      <a16:colId xmlns:a16="http://schemas.microsoft.com/office/drawing/2014/main" val="2003013874"/>
                    </a:ext>
                  </a:extLst>
                </a:gridCol>
              </a:tblGrid>
              <a:tr h="330602">
                <a:tc>
                  <a:txBody>
                    <a:bodyPr/>
                    <a:lstStyle/>
                    <a:p>
                      <a:pPr algn="ctr"/>
                      <a:r>
                        <a:rPr lang="it-IT" sz="1600" dirty="0"/>
                        <a:t>Classifica delle economie per PIL al PPP</a:t>
                      </a:r>
                      <a:endParaRPr lang="tr-TR" sz="1600" b="1" dirty="0">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598564214"/>
                  </a:ext>
                </a:extLst>
              </a:tr>
              <a:tr h="3647539">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sp>
        <p:nvSpPr>
          <p:cNvPr id="15" name="Rectangle 217"/>
          <p:cNvSpPr>
            <a:spLocks noChangeArrowheads="1"/>
          </p:cNvSpPr>
          <p:nvPr/>
        </p:nvSpPr>
        <p:spPr bwMode="auto">
          <a:xfrm>
            <a:off x="-34530" y="6629241"/>
            <a:ext cx="4089401" cy="215444"/>
          </a:xfrm>
          <a:prstGeom prst="rect">
            <a:avLst/>
          </a:prstGeom>
          <a:noFill/>
          <a:ln w="9525">
            <a:noFill/>
            <a:miter lim="800000"/>
            <a:headEnd/>
            <a:tailEnd/>
          </a:ln>
        </p:spPr>
        <p:txBody>
          <a:bodyPr wrap="square" anchor="ctr">
            <a:spAutoFit/>
          </a:bodyPr>
          <a:lstStyle/>
          <a:p>
            <a:pPr>
              <a:tabLst>
                <a:tab pos="1009650" algn="l"/>
              </a:tabLst>
            </a:pPr>
            <a:r>
              <a:rPr lang="tr-TR" sz="800" dirty="0" err="1">
                <a:latin typeface="Tahoma" panose="020B0604030504040204" pitchFamily="34" charset="0"/>
                <a:ea typeface="Tahoma" panose="020B0604030504040204" pitchFamily="34" charset="0"/>
                <a:cs typeface="Tahoma" panose="020B0604030504040204" pitchFamily="34" charset="0"/>
              </a:rPr>
              <a:t>Fonte</a:t>
            </a:r>
            <a:r>
              <a:rPr lang="en-US" sz="800" dirty="0">
                <a:latin typeface="Tahoma" panose="020B0604030504040204" pitchFamily="34" charset="0"/>
                <a:ea typeface="Tahoma" panose="020B0604030504040204" pitchFamily="34" charset="0"/>
                <a:cs typeface="Tahoma" panose="020B0604030504040204" pitchFamily="34" charset="0"/>
              </a:rPr>
              <a:t>: TurkStat, OECD, World Bank, IMF, PPP: Purchasing Power Parity</a:t>
            </a:r>
          </a:p>
        </p:txBody>
      </p:sp>
      <p:grpSp>
        <p:nvGrpSpPr>
          <p:cNvPr id="24" name="Group 23"/>
          <p:cNvGrpSpPr/>
          <p:nvPr/>
        </p:nvGrpSpPr>
        <p:grpSpPr>
          <a:xfrm>
            <a:off x="3290298" y="2936940"/>
            <a:ext cx="1289713" cy="2506466"/>
            <a:chOff x="8179321" y="911065"/>
            <a:chExt cx="1061388" cy="1166860"/>
          </a:xfrm>
        </p:grpSpPr>
        <p:sp>
          <p:nvSpPr>
            <p:cNvPr id="6" name="TextBox 5"/>
            <p:cNvSpPr txBox="1"/>
            <p:nvPr/>
          </p:nvSpPr>
          <p:spPr>
            <a:xfrm rot="19084984">
              <a:off x="8498094" y="911065"/>
              <a:ext cx="558184" cy="114626"/>
            </a:xfrm>
            <a:prstGeom prst="rect">
              <a:avLst/>
            </a:prstGeom>
            <a:noFill/>
          </p:spPr>
          <p:txBody>
            <a:bodyPr wrap="square" rtlCol="0">
              <a:spAutoFit/>
            </a:bodyPr>
            <a:lstStyle/>
            <a:p>
              <a:r>
                <a:rPr lang="en-US" sz="1000" dirty="0">
                  <a:solidFill>
                    <a:srgbClr val="00B0F0"/>
                  </a:solidFill>
                  <a:latin typeface="Tahoma" panose="020B0604030504040204" pitchFamily="34" charset="0"/>
                  <a:ea typeface="Tahoma" panose="020B0604030504040204" pitchFamily="34" charset="0"/>
                  <a:cs typeface="Tahoma" panose="020B0604030504040204" pitchFamily="34" charset="0"/>
                </a:rPr>
                <a:t>Tur</a:t>
              </a:r>
              <a:r>
                <a:rPr lang="tr-TR" sz="1000" dirty="0" err="1">
                  <a:solidFill>
                    <a:srgbClr val="00B0F0"/>
                  </a:solidFill>
                  <a:latin typeface="Tahoma" panose="020B0604030504040204" pitchFamily="34" charset="0"/>
                  <a:ea typeface="Tahoma" panose="020B0604030504040204" pitchFamily="34" charset="0"/>
                  <a:cs typeface="Tahoma" panose="020B0604030504040204" pitchFamily="34" charset="0"/>
                </a:rPr>
                <a:t>chia</a:t>
              </a:r>
              <a:endParaRPr lang="tr-TR" sz="10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19944527">
              <a:off x="8240052" y="1550446"/>
              <a:ext cx="484416" cy="114626"/>
            </a:xfrm>
            <a:prstGeom prst="rect">
              <a:avLst/>
            </a:prstGeom>
            <a:noFill/>
          </p:spPr>
          <p:txBody>
            <a:bodyPr wrap="none" rtlCol="0">
              <a:spAutoFit/>
            </a:bodyPr>
            <a:lstStyle/>
            <a:p>
              <a:r>
                <a:rPr lang="en-US" sz="1000"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Polan</a:t>
              </a:r>
              <a:r>
                <a:rPr lang="tr-TR" sz="1000"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ia</a:t>
              </a:r>
              <a:endParaRPr lang="tr-TR" sz="1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rot="19659571">
              <a:off x="8179321" y="1683623"/>
              <a:ext cx="657009" cy="114626"/>
            </a:xfrm>
            <a:prstGeom prst="rect">
              <a:avLst/>
            </a:prstGeom>
            <a:noFill/>
          </p:spPr>
          <p:txBody>
            <a:bodyPr wrap="square" rtlCol="0">
              <a:spAutoFit/>
            </a:bodyPr>
            <a:lstStyle/>
            <a:p>
              <a:r>
                <a:rPr lang="en-US" sz="1000" dirty="0">
                  <a:solidFill>
                    <a:srgbClr val="00B050"/>
                  </a:solidFill>
                  <a:latin typeface="Tahoma" panose="020B0604030504040204" pitchFamily="34" charset="0"/>
                  <a:ea typeface="Tahoma" panose="020B0604030504040204" pitchFamily="34" charset="0"/>
                  <a:cs typeface="Tahoma" panose="020B0604030504040204" pitchFamily="34" charset="0"/>
                </a:rPr>
                <a:t>Romania</a:t>
              </a:r>
              <a:endParaRPr lang="tr-TR" sz="1000"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20601986">
              <a:off x="8621734" y="1791495"/>
              <a:ext cx="618975" cy="114626"/>
            </a:xfrm>
            <a:prstGeom prst="rect">
              <a:avLst/>
            </a:prstGeom>
            <a:noFill/>
          </p:spPr>
          <p:txBody>
            <a:bodyPr wrap="none" rtlCol="0">
              <a:spAutoFit/>
            </a:bodyPr>
            <a:lstStyle/>
            <a:p>
              <a:r>
                <a:rPr lang="tr-TR" sz="1000" dirty="0" err="1">
                  <a:solidFill>
                    <a:srgbClr val="1FB3D2"/>
                  </a:solidFill>
                  <a:latin typeface="Tahoma" panose="020B0604030504040204" pitchFamily="34" charset="0"/>
                  <a:ea typeface="Tahoma" panose="020B0604030504040204" pitchFamily="34" charset="0"/>
                  <a:cs typeface="Tahoma" panose="020B0604030504040204" pitchFamily="34" charset="0"/>
                </a:rPr>
                <a:t>Rep</a:t>
              </a:r>
              <a:r>
                <a:rPr lang="tr-TR" sz="1000" dirty="0">
                  <a:solidFill>
                    <a:srgbClr val="1FB3D2"/>
                  </a:solidFill>
                  <a:latin typeface="Tahoma" panose="020B0604030504040204" pitchFamily="34" charset="0"/>
                  <a:ea typeface="Tahoma" panose="020B0604030504040204" pitchFamily="34" charset="0"/>
                  <a:cs typeface="Tahoma" panose="020B0604030504040204" pitchFamily="34" charset="0"/>
                </a:rPr>
                <a:t>. </a:t>
              </a:r>
              <a:r>
                <a:rPr lang="tr-TR" sz="1000" dirty="0" err="1">
                  <a:solidFill>
                    <a:srgbClr val="1FB3D2"/>
                  </a:solidFill>
                  <a:latin typeface="Tahoma" panose="020B0604030504040204" pitchFamily="34" charset="0"/>
                  <a:ea typeface="Tahoma" panose="020B0604030504040204" pitchFamily="34" charset="0"/>
                  <a:cs typeface="Tahoma" panose="020B0604030504040204" pitchFamily="34" charset="0"/>
                </a:rPr>
                <a:t>Ceca</a:t>
              </a:r>
              <a:endParaRPr lang="tr-TR" sz="1000" dirty="0">
                <a:solidFill>
                  <a:srgbClr val="1FB3D2"/>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p:cNvSpPr txBox="1"/>
            <p:nvPr/>
          </p:nvSpPr>
          <p:spPr>
            <a:xfrm rot="20451818">
              <a:off x="8611248" y="1963299"/>
              <a:ext cx="570165" cy="114626"/>
            </a:xfrm>
            <a:prstGeom prst="rect">
              <a:avLst/>
            </a:prstGeom>
            <a:noFill/>
          </p:spPr>
          <p:txBody>
            <a:bodyPr wrap="none" rtlCol="0">
              <a:spAutoFit/>
            </a:bodyPr>
            <a:lstStyle/>
            <a:p>
              <a:r>
                <a:rPr lang="tr-TR" sz="1000" dirty="0" err="1">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Ungheria</a:t>
              </a:r>
              <a:endParaRPr lang="tr-TR" sz="1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7" name="Group 6"/>
          <p:cNvGrpSpPr/>
          <p:nvPr/>
        </p:nvGrpSpPr>
        <p:grpSpPr>
          <a:xfrm>
            <a:off x="5865954" y="881211"/>
            <a:ext cx="1192461" cy="1198350"/>
            <a:chOff x="165833" y="677290"/>
            <a:chExt cx="1192461" cy="1198350"/>
          </a:xfrm>
        </p:grpSpPr>
        <p:pic>
          <p:nvPicPr>
            <p:cNvPr id="33" name="Picture 4" descr="https://upload.wikimedia.org/wikipedia/commons/thumb/b/b4/Flag_of_Turkey.svg/2000px-Flag_of_Turkey.svg.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93737" y="1053017"/>
              <a:ext cx="667734" cy="4450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46" b="100000" l="247" r="100000"/>
                      </a14:imgEffect>
                    </a14:imgLayer>
                  </a14:imgProps>
                </a:ext>
                <a:ext uri="{28A0092B-C50C-407E-A947-70E740481C1C}">
                  <a14:useLocalDpi xmlns:a14="http://schemas.microsoft.com/office/drawing/2010/main" val="0"/>
                </a:ext>
              </a:extLst>
            </a:blip>
            <a:srcRect/>
            <a:stretch>
              <a:fillRect/>
            </a:stretch>
          </p:blipFill>
          <p:spPr bwMode="auto">
            <a:xfrm>
              <a:off x="165833" y="677290"/>
              <a:ext cx="1192461" cy="119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TextBox 15"/>
          <p:cNvSpPr txBox="1"/>
          <p:nvPr/>
        </p:nvSpPr>
        <p:spPr>
          <a:xfrm>
            <a:off x="4648909" y="2123130"/>
            <a:ext cx="3803249" cy="246221"/>
          </a:xfrm>
          <a:prstGeom prst="rect">
            <a:avLst/>
          </a:prstGeom>
          <a:noFill/>
        </p:spPr>
        <p:txBody>
          <a:bodyPr wrap="square" lIns="0" tIns="0" rIns="0" bIns="0" rtlCol="0">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1</a:t>
            </a:r>
            <a:r>
              <a:rPr lang="tr-TR" sz="1600" b="1" dirty="0">
                <a:latin typeface="Tahoma" panose="020B0604030504040204" pitchFamily="34" charset="0"/>
                <a:ea typeface="Tahoma" panose="020B0604030504040204" pitchFamily="34" charset="0"/>
                <a:cs typeface="Tahoma" panose="020B0604030504040204" pitchFamily="34" charset="0"/>
              </a:rPr>
              <a:t>3</a:t>
            </a:r>
            <a:r>
              <a:rPr lang="tr-TR" sz="1600" b="1" baseline="30000" dirty="0">
                <a:latin typeface="Tahoma" panose="020B0604030504040204" pitchFamily="34" charset="0"/>
                <a:ea typeface="Tahoma" panose="020B0604030504040204" pitchFamily="34" charset="0"/>
                <a:cs typeface="Tahoma" panose="020B0604030504040204" pitchFamily="34" charset="0"/>
              </a:rPr>
              <a:t>a</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economia</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più</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grande</a:t>
            </a:r>
            <a:r>
              <a:rPr lang="tr-TR" sz="1600" b="1" dirty="0">
                <a:latin typeface="Tahoma" panose="020B0604030504040204" pitchFamily="34" charset="0"/>
                <a:ea typeface="Tahoma" panose="020B0604030504040204" pitchFamily="34" charset="0"/>
                <a:cs typeface="Tahoma" panose="020B0604030504040204" pitchFamily="34" charset="0"/>
              </a:rPr>
              <a:t> del </a:t>
            </a:r>
            <a:r>
              <a:rPr lang="tr-TR" sz="1600" b="1" dirty="0" err="1">
                <a:latin typeface="Tahoma" panose="020B0604030504040204" pitchFamily="34" charset="0"/>
                <a:ea typeface="Tahoma" panose="020B0604030504040204" pitchFamily="34" charset="0"/>
                <a:cs typeface="Tahoma" panose="020B0604030504040204" pitchFamily="34" charset="0"/>
              </a:rPr>
              <a:t>mondo</a:t>
            </a:r>
            <a:endParaRPr lang="tr-TR" sz="1600" b="1" dirty="0">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372883" y="1735338"/>
            <a:ext cx="576000" cy="576000"/>
          </a:xfrm>
          <a:prstGeom prst="ellipse">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tr-TR" b="1" dirty="0">
                <a:latin typeface="Tahoma" panose="020B0604030504040204" pitchFamily="34" charset="0"/>
                <a:ea typeface="Tahoma" panose="020B0604030504040204" pitchFamily="34" charset="0"/>
                <a:cs typeface="Tahoma" panose="020B0604030504040204" pitchFamily="34" charset="0"/>
              </a:rPr>
              <a:t>5.6</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2" name="Oval 31"/>
          <p:cNvSpPr/>
          <p:nvPr/>
        </p:nvSpPr>
        <p:spPr>
          <a:xfrm>
            <a:off x="1116612" y="1759807"/>
            <a:ext cx="504000" cy="504000"/>
          </a:xfrm>
          <a:prstGeom prst="ellipse">
            <a:avLst/>
          </a:prstGeom>
          <a:solidFill>
            <a:schemeClr val="accent2">
              <a:lumMod val="60000"/>
              <a:lumOff val="40000"/>
            </a:schemeClr>
          </a:soli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tr-TR" sz="1400" b="1" dirty="0">
                <a:latin typeface="Tahoma" panose="020B0604030504040204" pitchFamily="34" charset="0"/>
                <a:ea typeface="Tahoma" panose="020B0604030504040204" pitchFamily="34" charset="0"/>
                <a:cs typeface="Tahoma" panose="020B0604030504040204" pitchFamily="34" charset="0"/>
              </a:rPr>
              <a:t>3.8</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34" name="Oval 33"/>
          <p:cNvSpPr/>
          <p:nvPr/>
        </p:nvSpPr>
        <p:spPr>
          <a:xfrm>
            <a:off x="1902641" y="1777807"/>
            <a:ext cx="468000" cy="46800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tr-TR" sz="1500" b="1" dirty="0">
                <a:latin typeface="Tahoma" panose="020B0604030504040204" pitchFamily="34" charset="0"/>
                <a:ea typeface="Tahoma" panose="020B0604030504040204" pitchFamily="34" charset="0"/>
                <a:cs typeface="Tahoma" panose="020B0604030504040204" pitchFamily="34" charset="0"/>
              </a:rPr>
              <a:t>3.5</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sp>
        <p:nvSpPr>
          <p:cNvPr id="35" name="Oval 34"/>
          <p:cNvSpPr/>
          <p:nvPr/>
        </p:nvSpPr>
        <p:spPr>
          <a:xfrm>
            <a:off x="2744685" y="1843338"/>
            <a:ext cx="360000" cy="360000"/>
          </a:xfrm>
          <a:prstGeom prst="ellipse">
            <a:avLst/>
          </a:prstGeom>
          <a:solidFill>
            <a:srgbClr val="1FB3D2"/>
          </a:solidFill>
          <a:ln>
            <a:solidFill>
              <a:srgbClr val="1FB3D2"/>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tr-TR" sz="1400" b="1" dirty="0">
                <a:latin typeface="Tahoma" panose="020B0604030504040204" pitchFamily="34" charset="0"/>
                <a:ea typeface="Tahoma" panose="020B0604030504040204" pitchFamily="34" charset="0"/>
                <a:cs typeface="Tahoma" panose="020B0604030504040204" pitchFamily="34" charset="0"/>
              </a:rPr>
              <a:t>2.7</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
        <p:nvSpPr>
          <p:cNvPr id="38" name="Oval 37"/>
          <p:cNvSpPr/>
          <p:nvPr/>
        </p:nvSpPr>
        <p:spPr>
          <a:xfrm>
            <a:off x="3575414" y="1857482"/>
            <a:ext cx="324000" cy="324000"/>
          </a:xfrm>
          <a:prstGeom prst="ellipse">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tr-TR" sz="1400" b="1" dirty="0">
                <a:latin typeface="Tahoma" panose="020B0604030504040204" pitchFamily="34" charset="0"/>
                <a:ea typeface="Tahoma" panose="020B0604030504040204" pitchFamily="34" charset="0"/>
                <a:cs typeface="Tahoma" panose="020B0604030504040204" pitchFamily="34" charset="0"/>
              </a:rPr>
              <a:t>1.1</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EB55E958-0536-410B-B1CB-8A0658CEAFE3}"/>
              </a:ext>
            </a:extLst>
          </p:cNvPr>
          <p:cNvGraphicFramePr>
            <a:graphicFrameLocks noGrp="1"/>
          </p:cNvGraphicFramePr>
          <p:nvPr>
            <p:extLst/>
          </p:nvPr>
        </p:nvGraphicFramePr>
        <p:xfrm>
          <a:off x="0" y="-3390"/>
          <a:ext cx="12192000" cy="80477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477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Economia</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di </a:t>
                      </a: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Successo</a:t>
                      </a:r>
                      <a:endParaRPr lang="en-US" sz="18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r>
                        <a:rPr lang="tr-TR"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Una </a:t>
                      </a:r>
                      <a:r>
                        <a:rPr lang="tr-TR"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crescita</a:t>
                      </a:r>
                      <a:r>
                        <a:rPr lang="tr-TR"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record</a:t>
                      </a:r>
                      <a:r>
                        <a:rPr lang="tr-TR"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e</a:t>
                      </a:r>
                      <a:r>
                        <a:rPr lang="en-US"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futur</a:t>
                      </a:r>
                      <a:r>
                        <a:rPr lang="tr-TR"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o </a:t>
                      </a:r>
                      <a:r>
                        <a:rPr lang="tr-TR"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brillante</a:t>
                      </a:r>
                      <a:r>
                        <a:rPr lang="en-US"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tr-TR" sz="16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31" name="Picture 30">
            <a:extLst>
              <a:ext uri="{FF2B5EF4-FFF2-40B4-BE49-F238E27FC236}">
                <a16:creationId xmlns:a16="http://schemas.microsoft.com/office/drawing/2014/main" id="{755C83F5-FC84-4DB6-AE45-B5EEC7B1EC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5547" y="91696"/>
            <a:ext cx="614598" cy="614598"/>
          </a:xfrm>
          <a:prstGeom prst="rect">
            <a:avLst/>
          </a:prstGeom>
        </p:spPr>
      </p:pic>
      <p:sp>
        <p:nvSpPr>
          <p:cNvPr id="5" name="Rectangle 4">
            <a:extLst>
              <a:ext uri="{FF2B5EF4-FFF2-40B4-BE49-F238E27FC236}">
                <a16:creationId xmlns:a16="http://schemas.microsoft.com/office/drawing/2014/main" id="{018D7621-D0F8-41DB-9885-CA0929E38019}"/>
              </a:ext>
            </a:extLst>
          </p:cNvPr>
          <p:cNvSpPr/>
          <p:nvPr/>
        </p:nvSpPr>
        <p:spPr>
          <a:xfrm>
            <a:off x="37014" y="1011099"/>
            <a:ext cx="5199219" cy="738664"/>
          </a:xfrm>
          <a:prstGeom prst="rect">
            <a:avLst/>
          </a:prstGeom>
        </p:spPr>
        <p:txBody>
          <a:bodyPr wrap="square">
            <a:spAutoFit/>
          </a:bodyPr>
          <a:lstStyle/>
          <a:p>
            <a:pPr algn="ctr"/>
            <a:r>
              <a:rPr lang="tr-TR" sz="1400" b="1" dirty="0" err="1">
                <a:latin typeface="Tahoma" panose="020B0604030504040204" pitchFamily="34" charset="0"/>
                <a:ea typeface="Tahoma" panose="020B0604030504040204" pitchFamily="34" charset="0"/>
                <a:cs typeface="Tahoma" panose="020B0604030504040204" pitchFamily="34" charset="0"/>
              </a:rPr>
              <a:t>Crescita</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media</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annua</a:t>
            </a:r>
            <a:r>
              <a:rPr lang="tr-TR" sz="1400" b="1" dirty="0">
                <a:latin typeface="Tahoma" panose="020B0604030504040204" pitchFamily="34" charset="0"/>
                <a:ea typeface="Tahoma" panose="020B0604030504040204" pitchFamily="34" charset="0"/>
                <a:cs typeface="Tahoma" panose="020B0604030504040204" pitchFamily="34" charset="0"/>
              </a:rPr>
              <a:t> del PIL </a:t>
            </a:r>
            <a:r>
              <a:rPr lang="tr-TR" sz="1400" b="1" dirty="0" err="1">
                <a:latin typeface="Tahoma" panose="020B0604030504040204" pitchFamily="34" charset="0"/>
                <a:ea typeface="Tahoma" panose="020B0604030504040204" pitchFamily="34" charset="0"/>
                <a:cs typeface="Tahoma" panose="020B0604030504040204" pitchFamily="34" charset="0"/>
              </a:rPr>
              <a:t>reale</a:t>
            </a:r>
            <a:r>
              <a:rPr lang="tr-TR" sz="1400" b="1" dirty="0">
                <a:latin typeface="Tahoma" panose="020B0604030504040204" pitchFamily="34" charset="0"/>
                <a:ea typeface="Tahoma" panose="020B0604030504040204" pitchFamily="34" charset="0"/>
                <a:cs typeface="Tahoma" panose="020B0604030504040204" pitchFamily="34" charset="0"/>
              </a:rPr>
              <a:t> (%), 2003-2016</a:t>
            </a:r>
          </a:p>
          <a:p>
            <a:pPr algn="ctr"/>
            <a:endParaRPr lang="tr-TR" sz="1400" b="1" dirty="0">
              <a:latin typeface="Tahoma" panose="020B0604030504040204" pitchFamily="34" charset="0"/>
              <a:ea typeface="Tahoma" panose="020B0604030504040204" pitchFamily="34" charset="0"/>
              <a:cs typeface="Tahoma" panose="020B0604030504040204" pitchFamily="34" charset="0"/>
            </a:endParaRPr>
          </a:p>
          <a:p>
            <a:pPr algn="ctr"/>
            <a:endParaRPr lang="en-US" sz="1400" b="1" dirty="0"/>
          </a:p>
        </p:txBody>
      </p:sp>
      <p:sp>
        <p:nvSpPr>
          <p:cNvPr id="8" name="TextBox 7">
            <a:extLst>
              <a:ext uri="{FF2B5EF4-FFF2-40B4-BE49-F238E27FC236}">
                <a16:creationId xmlns:a16="http://schemas.microsoft.com/office/drawing/2014/main" id="{EB1470FA-9A3D-4A83-9FF3-8E5619AB4FD5}"/>
              </a:ext>
            </a:extLst>
          </p:cNvPr>
          <p:cNvSpPr txBox="1"/>
          <p:nvPr/>
        </p:nvSpPr>
        <p:spPr>
          <a:xfrm>
            <a:off x="313828" y="1414171"/>
            <a:ext cx="4184800" cy="307777"/>
          </a:xfrm>
          <a:prstGeom prst="rect">
            <a:avLst/>
          </a:prstGeom>
          <a:noFill/>
        </p:spPr>
        <p:txBody>
          <a:bodyPr wrap="none" rtlCol="0">
            <a:spAutoFit/>
          </a:bodyPr>
          <a:lstStyle/>
          <a:p>
            <a:r>
              <a:rPr lang="tr-TR" sz="1400" dirty="0" err="1">
                <a:latin typeface="Tahoma" panose="020B0604030504040204" pitchFamily="34" charset="0"/>
                <a:ea typeface="Tahoma" panose="020B0604030504040204" pitchFamily="34" charset="0"/>
                <a:cs typeface="Tahoma" panose="020B0604030504040204" pitchFamily="34" charset="0"/>
              </a:rPr>
              <a:t>Turchia</a:t>
            </a:r>
            <a:r>
              <a:rPr lang="tr-TR" sz="1400" dirty="0">
                <a:latin typeface="Tahoma" panose="020B0604030504040204" pitchFamily="34" charset="0"/>
                <a:ea typeface="Tahoma" panose="020B0604030504040204" pitchFamily="34" charset="0"/>
                <a:cs typeface="Tahoma" panose="020B0604030504040204" pitchFamily="34" charset="0"/>
              </a:rPr>
              <a:t>   </a:t>
            </a:r>
            <a:r>
              <a:rPr lang="tr-TR" sz="1400" dirty="0" err="1">
                <a:latin typeface="Tahoma" panose="020B0604030504040204" pitchFamily="34" charset="0"/>
                <a:ea typeface="Tahoma" panose="020B0604030504040204" pitchFamily="34" charset="0"/>
                <a:cs typeface="Tahoma" panose="020B0604030504040204" pitchFamily="34" charset="0"/>
              </a:rPr>
              <a:t>Polonia</a:t>
            </a:r>
            <a:r>
              <a:rPr lang="tr-TR"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Romania </a:t>
            </a:r>
            <a:r>
              <a:rPr lang="tr-TR" sz="1400" dirty="0">
                <a:latin typeface="Tahoma" panose="020B0604030504040204" pitchFamily="34" charset="0"/>
                <a:ea typeface="Tahoma" panose="020B0604030504040204" pitchFamily="34" charset="0"/>
                <a:cs typeface="Tahoma" panose="020B0604030504040204" pitchFamily="34" charset="0"/>
              </a:rPr>
              <a:t>  </a:t>
            </a:r>
            <a:r>
              <a:rPr lang="tr-TR" sz="1400" dirty="0" err="1">
                <a:latin typeface="Tahoma" panose="020B0604030504040204" pitchFamily="34" charset="0"/>
                <a:ea typeface="Tahoma" panose="020B0604030504040204" pitchFamily="34" charset="0"/>
                <a:cs typeface="Tahoma" panose="020B0604030504040204" pitchFamily="34" charset="0"/>
              </a:rPr>
              <a:t>Rep</a:t>
            </a:r>
            <a:r>
              <a:rPr lang="tr-TR" sz="1400" dirty="0">
                <a:latin typeface="Tahoma" panose="020B0604030504040204" pitchFamily="34" charset="0"/>
                <a:ea typeface="Tahoma" panose="020B0604030504040204" pitchFamily="34" charset="0"/>
                <a:cs typeface="Tahoma" panose="020B0604030504040204" pitchFamily="34" charset="0"/>
              </a:rPr>
              <a:t>. </a:t>
            </a:r>
            <a:r>
              <a:rPr lang="tr-TR" sz="1400" dirty="0" err="1">
                <a:latin typeface="Tahoma" panose="020B0604030504040204" pitchFamily="34" charset="0"/>
                <a:ea typeface="Tahoma" panose="020B0604030504040204" pitchFamily="34" charset="0"/>
                <a:cs typeface="Tahoma" panose="020B0604030504040204" pitchFamily="34" charset="0"/>
              </a:rPr>
              <a:t>Ceca</a:t>
            </a:r>
            <a:r>
              <a:rPr lang="tr-TR" sz="1400" dirty="0">
                <a:latin typeface="Tahoma" panose="020B0604030504040204" pitchFamily="34" charset="0"/>
                <a:ea typeface="Tahoma" panose="020B0604030504040204" pitchFamily="34" charset="0"/>
                <a:cs typeface="Tahoma" panose="020B0604030504040204" pitchFamily="34" charset="0"/>
              </a:rPr>
              <a:t>   </a:t>
            </a:r>
            <a:r>
              <a:rPr lang="tr-TR" sz="1400" dirty="0" err="1">
                <a:latin typeface="Tahoma" panose="020B0604030504040204" pitchFamily="34" charset="0"/>
                <a:ea typeface="Tahoma" panose="020B0604030504040204" pitchFamily="34" charset="0"/>
                <a:cs typeface="Tahoma" panose="020B0604030504040204" pitchFamily="34" charset="0"/>
              </a:rPr>
              <a:t>Ungheria</a:t>
            </a:r>
            <a:endParaRPr lang="en-US" sz="1400" dirty="0">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Connector 11">
            <a:extLst>
              <a:ext uri="{FF2B5EF4-FFF2-40B4-BE49-F238E27FC236}">
                <a16:creationId xmlns:a16="http://schemas.microsoft.com/office/drawing/2014/main" id="{3052DC18-3A8B-4B2D-98BE-C5C206E36B4E}"/>
              </a:ext>
            </a:extLst>
          </p:cNvPr>
          <p:cNvCxnSpPr>
            <a:cxnSpLocks/>
          </p:cNvCxnSpPr>
          <p:nvPr/>
        </p:nvCxnSpPr>
        <p:spPr>
          <a:xfrm>
            <a:off x="724619" y="1318876"/>
            <a:ext cx="3869404"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2139296-F937-4886-BEC3-B04911885761}"/>
              </a:ext>
            </a:extLst>
          </p:cNvPr>
          <p:cNvSpPr txBox="1"/>
          <p:nvPr/>
        </p:nvSpPr>
        <p:spPr>
          <a:xfrm>
            <a:off x="5001291" y="2801744"/>
            <a:ext cx="2952731" cy="169277"/>
          </a:xfrm>
          <a:prstGeom prst="rect">
            <a:avLst/>
          </a:prstGeom>
          <a:noFill/>
        </p:spPr>
        <p:txBody>
          <a:bodyPr wrap="none" lIns="0" tIns="0" rIns="0" bIns="0" rtlCol="0">
            <a:spAutoFit/>
          </a:bodyPr>
          <a:lstStyle/>
          <a:p>
            <a:r>
              <a:rPr lang="tr-TR" sz="1100" b="1" dirty="0">
                <a:latin typeface="Tahoma" panose="020B0604030504040204" pitchFamily="34" charset="0"/>
                <a:ea typeface="Tahoma" panose="020B0604030504040204" pitchFamily="34" charset="0"/>
                <a:cs typeface="Tahoma" panose="020B0604030504040204" pitchFamily="34" charset="0"/>
              </a:rPr>
              <a:t>2003                        2017                     2021</a:t>
            </a:r>
            <a:endParaRPr lang="en-US" sz="1100" b="1" dirty="0">
              <a:latin typeface="Tahoma" panose="020B0604030504040204" pitchFamily="34" charset="0"/>
              <a:ea typeface="Tahoma" panose="020B0604030504040204" pitchFamily="34" charset="0"/>
              <a:cs typeface="Tahoma" panose="020B0604030504040204" pitchFamily="34" charset="0"/>
            </a:endParaRPr>
          </a:p>
        </p:txBody>
      </p:sp>
      <p:cxnSp>
        <p:nvCxnSpPr>
          <p:cNvPr id="50" name="Straight Connector 49">
            <a:extLst>
              <a:ext uri="{FF2B5EF4-FFF2-40B4-BE49-F238E27FC236}">
                <a16:creationId xmlns:a16="http://schemas.microsoft.com/office/drawing/2014/main" id="{68796B19-F437-4CB4-80FA-C7B01D33D831}"/>
              </a:ext>
            </a:extLst>
          </p:cNvPr>
          <p:cNvCxnSpPr/>
          <p:nvPr/>
        </p:nvCxnSpPr>
        <p:spPr>
          <a:xfrm>
            <a:off x="4791075" y="2971021"/>
            <a:ext cx="3333750" cy="0"/>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336B36F5-9890-4612-A68C-7799307AB68B}"/>
              </a:ext>
            </a:extLst>
          </p:cNvPr>
          <p:cNvCxnSpPr/>
          <p:nvPr/>
        </p:nvCxnSpPr>
        <p:spPr>
          <a:xfrm flipV="1">
            <a:off x="5581650" y="5305425"/>
            <a:ext cx="485775" cy="876300"/>
          </a:xfrm>
          <a:prstGeom prst="straightConnector1">
            <a:avLst/>
          </a:prstGeom>
          <a:ln w="12700">
            <a:tailEnd type="triangle"/>
          </a:ln>
        </p:spPr>
        <p:style>
          <a:lnRef idx="2">
            <a:schemeClr val="accent2"/>
          </a:lnRef>
          <a:fillRef idx="0">
            <a:schemeClr val="accent2"/>
          </a:fillRef>
          <a:effectRef idx="1">
            <a:schemeClr val="accent2"/>
          </a:effectRef>
          <a:fontRef idx="minor">
            <a:schemeClr val="tx1"/>
          </a:fontRef>
        </p:style>
      </p:cxnSp>
      <p:cxnSp>
        <p:nvCxnSpPr>
          <p:cNvPr id="55" name="Straight Arrow Connector 54">
            <a:extLst>
              <a:ext uri="{FF2B5EF4-FFF2-40B4-BE49-F238E27FC236}">
                <a16:creationId xmlns:a16="http://schemas.microsoft.com/office/drawing/2014/main" id="{8F50E41D-6901-444F-8605-806FAD67182B}"/>
              </a:ext>
            </a:extLst>
          </p:cNvPr>
          <p:cNvCxnSpPr>
            <a:cxnSpLocks/>
          </p:cNvCxnSpPr>
          <p:nvPr/>
        </p:nvCxnSpPr>
        <p:spPr>
          <a:xfrm flipV="1">
            <a:off x="6941710" y="5095157"/>
            <a:ext cx="459215" cy="274674"/>
          </a:xfrm>
          <a:prstGeom prst="straightConnector1">
            <a:avLst/>
          </a:prstGeom>
          <a:ln w="12700">
            <a:tailEnd type="triangle"/>
          </a:ln>
        </p:spPr>
        <p:style>
          <a:lnRef idx="2">
            <a:schemeClr val="accent2"/>
          </a:lnRef>
          <a:fillRef idx="0">
            <a:schemeClr val="accent2"/>
          </a:fillRef>
          <a:effectRef idx="1">
            <a:schemeClr val="accent2"/>
          </a:effectRef>
          <a:fontRef idx="minor">
            <a:schemeClr val="tx1"/>
          </a:fontRef>
        </p:style>
      </p:cxnSp>
      <p:sp>
        <p:nvSpPr>
          <p:cNvPr id="60" name="Rectangle 59">
            <a:extLst>
              <a:ext uri="{FF2B5EF4-FFF2-40B4-BE49-F238E27FC236}">
                <a16:creationId xmlns:a16="http://schemas.microsoft.com/office/drawing/2014/main" id="{A95D67EC-A538-43B3-BEC6-2C1F1053C7E9}"/>
              </a:ext>
            </a:extLst>
          </p:cNvPr>
          <p:cNvSpPr/>
          <p:nvPr/>
        </p:nvSpPr>
        <p:spPr>
          <a:xfrm>
            <a:off x="8743347" y="1891450"/>
            <a:ext cx="3620762" cy="523220"/>
          </a:xfrm>
          <a:prstGeom prst="rect">
            <a:avLst/>
          </a:prstGeom>
        </p:spPr>
        <p:txBody>
          <a:bodyPr wrap="square">
            <a:spAutoFit/>
          </a:bodyPr>
          <a:lstStyle/>
          <a:p>
            <a:r>
              <a:rPr lang="it-IT" sz="1400" b="1" dirty="0">
                <a:latin typeface="Tahoma" panose="020B0604030504040204" pitchFamily="34" charset="0"/>
                <a:ea typeface="Tahoma" panose="020B0604030504040204" pitchFamily="34" charset="0"/>
                <a:cs typeface="Tahoma" panose="020B0604030504040204" pitchFamily="34" charset="0"/>
              </a:rPr>
              <a:t>L'economia con la maggiore crescita nel 2017</a:t>
            </a:r>
            <a:r>
              <a:rPr lang="tr-TR" sz="1400" b="1" dirty="0">
                <a:latin typeface="Tahoma" panose="020B0604030504040204" pitchFamily="34" charset="0"/>
                <a:ea typeface="Tahoma" panose="020B0604030504040204" pitchFamily="34" charset="0"/>
                <a:cs typeface="Tahoma" panose="020B0604030504040204" pitchFamily="34" charset="0"/>
              </a:rPr>
              <a:t> </a:t>
            </a:r>
            <a:r>
              <a:rPr lang="it-IT" sz="1400" b="1" dirty="0">
                <a:latin typeface="Tahoma" panose="020B0604030504040204" pitchFamily="34" charset="0"/>
                <a:ea typeface="Tahoma" panose="020B0604030504040204" pitchFamily="34" charset="0"/>
                <a:cs typeface="Tahoma" panose="020B0604030504040204" pitchFamily="34" charset="0"/>
              </a:rPr>
              <a:t> </a:t>
            </a:r>
            <a:endParaRPr lang="tr-TR" sz="1400" b="1" dirty="0">
              <a:latin typeface="Tahoma" panose="020B0604030504040204" pitchFamily="34" charset="0"/>
              <a:ea typeface="Tahoma" panose="020B0604030504040204" pitchFamily="34" charset="0"/>
              <a:cs typeface="Tahoma" panose="020B0604030504040204" pitchFamily="34" charset="0"/>
            </a:endParaRPr>
          </a:p>
        </p:txBody>
      </p:sp>
      <p:pic>
        <p:nvPicPr>
          <p:cNvPr id="61" name="Picture 60">
            <a:extLst>
              <a:ext uri="{FF2B5EF4-FFF2-40B4-BE49-F238E27FC236}">
                <a16:creationId xmlns:a16="http://schemas.microsoft.com/office/drawing/2014/main" id="{964A69C2-C3EF-4301-9D3F-A7E152F108B1}"/>
              </a:ext>
            </a:extLst>
          </p:cNvPr>
          <p:cNvPicPr>
            <a:picLocks noChangeAspect="1"/>
          </p:cNvPicPr>
          <p:nvPr/>
        </p:nvPicPr>
        <p:blipFill>
          <a:blip r:embed="rId8"/>
          <a:stretch>
            <a:fillRect/>
          </a:stretch>
        </p:blipFill>
        <p:spPr>
          <a:xfrm>
            <a:off x="4733000" y="3023733"/>
            <a:ext cx="3536498" cy="3338849"/>
          </a:xfrm>
          <a:prstGeom prst="rect">
            <a:avLst/>
          </a:prstGeom>
        </p:spPr>
      </p:pic>
      <p:graphicFrame>
        <p:nvGraphicFramePr>
          <p:cNvPr id="37" name="Table 36">
            <a:extLst>
              <a:ext uri="{FF2B5EF4-FFF2-40B4-BE49-F238E27FC236}">
                <a16:creationId xmlns:a16="http://schemas.microsoft.com/office/drawing/2014/main" id="{55A15055-2F6A-4623-9FAA-3E76AD079028}"/>
              </a:ext>
            </a:extLst>
          </p:cNvPr>
          <p:cNvGraphicFramePr>
            <a:graphicFrameLocks noGrp="1"/>
          </p:cNvGraphicFramePr>
          <p:nvPr>
            <p:extLst>
              <p:ext uri="{D42A27DB-BD31-4B8C-83A1-F6EECF244321}">
                <p14:modId xmlns:p14="http://schemas.microsoft.com/office/powerpoint/2010/main" val="1876877286"/>
              </p:ext>
            </p:extLst>
          </p:nvPr>
        </p:nvGraphicFramePr>
        <p:xfrm>
          <a:off x="74179" y="2412574"/>
          <a:ext cx="4529829" cy="3980556"/>
        </p:xfrm>
        <a:graphic>
          <a:graphicData uri="http://schemas.openxmlformats.org/drawingml/2006/table">
            <a:tbl>
              <a:tblPr firstRow="1" bandRow="1">
                <a:effectLst/>
                <a:tableStyleId>{5C22544A-7EE6-4342-B048-85BDC9FD1C3A}</a:tableStyleId>
              </a:tblPr>
              <a:tblGrid>
                <a:gridCol w="4529829">
                  <a:extLst>
                    <a:ext uri="{9D8B030D-6E8A-4147-A177-3AD203B41FA5}">
                      <a16:colId xmlns:a16="http://schemas.microsoft.com/office/drawing/2014/main" val="2003013874"/>
                    </a:ext>
                  </a:extLst>
                </a:gridCol>
              </a:tblGrid>
              <a:tr h="330803">
                <a:tc>
                  <a:txBody>
                    <a:bodyPr/>
                    <a:lstStyle/>
                    <a:p>
                      <a:pPr algn="ctr"/>
                      <a:r>
                        <a:rPr lang="tr-TR" sz="1400" b="1" dirty="0" err="1">
                          <a:latin typeface="Tahoma" panose="020B0604030504040204" pitchFamily="34" charset="0"/>
                          <a:ea typeface="Tahoma" panose="020B0604030504040204" pitchFamily="34" charset="0"/>
                          <a:cs typeface="Tahoma" panose="020B0604030504040204" pitchFamily="34" charset="0"/>
                        </a:rPr>
                        <a:t>Crescita</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400" b="1" dirty="0" err="1">
                          <a:latin typeface="Tahoma" panose="020B0604030504040204" pitchFamily="34" charset="0"/>
                          <a:ea typeface="Tahoma" panose="020B0604030504040204" pitchFamily="34" charset="0"/>
                          <a:cs typeface="Tahoma" panose="020B0604030504040204" pitchFamily="34" charset="0"/>
                        </a:rPr>
                        <a:t>annua</a:t>
                      </a:r>
                      <a:r>
                        <a:rPr lang="tr-TR" sz="1400" b="1" dirty="0">
                          <a:latin typeface="Tahoma" panose="020B0604030504040204" pitchFamily="34" charset="0"/>
                          <a:ea typeface="Tahoma" panose="020B0604030504040204" pitchFamily="34" charset="0"/>
                          <a:cs typeface="Tahoma" panose="020B0604030504040204" pitchFamily="34" charset="0"/>
                        </a:rPr>
                        <a:t> del PIL </a:t>
                      </a:r>
                      <a:r>
                        <a:rPr lang="tr-TR" sz="1400" b="1" dirty="0" err="1">
                          <a:latin typeface="Tahoma" panose="020B0604030504040204" pitchFamily="34" charset="0"/>
                          <a:ea typeface="Tahoma" panose="020B0604030504040204" pitchFamily="34" charset="0"/>
                          <a:cs typeface="Tahoma" panose="020B0604030504040204" pitchFamily="34" charset="0"/>
                        </a:rPr>
                        <a:t>reale</a:t>
                      </a:r>
                      <a:r>
                        <a:rPr lang="tr-TR" sz="1400" b="1" dirty="0">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a:t>
                      </a:r>
                      <a:r>
                        <a:rPr lang="tr-TR" sz="1400" b="1" dirty="0">
                          <a:latin typeface="Tahoma" panose="020B0604030504040204" pitchFamily="34" charset="0"/>
                          <a:ea typeface="Tahoma" panose="020B0604030504040204" pitchFamily="34" charset="0"/>
                          <a:cs typeface="Tahoma" panose="020B0604030504040204" pitchFamily="34" charset="0"/>
                        </a:rPr>
                        <a:t>indice</a:t>
                      </a:r>
                      <a:r>
                        <a:rPr lang="en-US" sz="1400" b="1" dirty="0">
                          <a:latin typeface="Tahoma" panose="020B0604030504040204" pitchFamily="34" charset="0"/>
                          <a:ea typeface="Tahoma" panose="020B0604030504040204" pitchFamily="34" charset="0"/>
                          <a:cs typeface="Tahoma" panose="020B0604030504040204" pitchFamily="34" charset="0"/>
                        </a:rPr>
                        <a:t>: 200</a:t>
                      </a:r>
                      <a:r>
                        <a:rPr lang="tr-TR" sz="1400" b="1" dirty="0">
                          <a:latin typeface="Tahoma" panose="020B0604030504040204" pitchFamily="34" charset="0"/>
                          <a:ea typeface="Tahoma" panose="020B0604030504040204" pitchFamily="34" charset="0"/>
                          <a:cs typeface="Tahoma" panose="020B0604030504040204" pitchFamily="34" charset="0"/>
                        </a:rPr>
                        <a:t>2</a:t>
                      </a:r>
                      <a:r>
                        <a:rPr lang="en-US" sz="1400" b="1" dirty="0">
                          <a:latin typeface="Tahoma" panose="020B0604030504040204" pitchFamily="34" charset="0"/>
                          <a:ea typeface="Tahoma" panose="020B0604030504040204" pitchFamily="34" charset="0"/>
                          <a:cs typeface="Tahoma" panose="020B0604030504040204" pitchFamily="34" charset="0"/>
                        </a:rPr>
                        <a:t>=100)</a:t>
                      </a:r>
                      <a:endParaRPr lang="tr-TR" sz="1400" b="1" dirty="0">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598564214"/>
                  </a:ext>
                </a:extLst>
              </a:tr>
              <a:tr h="3649753">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39" name="Chart 38">
            <a:extLst>
              <a:ext uri="{FF2B5EF4-FFF2-40B4-BE49-F238E27FC236}">
                <a16:creationId xmlns:a16="http://schemas.microsoft.com/office/drawing/2014/main" id="{16219688-0E47-4E76-BB26-83D4F74D0F1C}"/>
              </a:ext>
            </a:extLst>
          </p:cNvPr>
          <p:cNvGraphicFramePr/>
          <p:nvPr>
            <p:extLst/>
          </p:nvPr>
        </p:nvGraphicFramePr>
        <p:xfrm>
          <a:off x="68095" y="2655353"/>
          <a:ext cx="4525928" cy="3676354"/>
        </p:xfrm>
        <a:graphic>
          <a:graphicData uri="http://schemas.openxmlformats.org/drawingml/2006/chart">
            <c:chart xmlns:c="http://schemas.openxmlformats.org/drawingml/2006/chart" xmlns:r="http://schemas.openxmlformats.org/officeDocument/2006/relationships" r:id="rId9"/>
          </a:graphicData>
        </a:graphic>
      </p:graphicFrame>
      <p:pic>
        <p:nvPicPr>
          <p:cNvPr id="40" name="Picture 39">
            <a:extLst>
              <a:ext uri="{FF2B5EF4-FFF2-40B4-BE49-F238E27FC236}">
                <a16:creationId xmlns:a16="http://schemas.microsoft.com/office/drawing/2014/main" id="{3A5E2BF8-C210-4D1A-B198-21F148ACC030}"/>
              </a:ext>
            </a:extLst>
          </p:cNvPr>
          <p:cNvPicPr>
            <a:picLocks noChangeAspect="1"/>
          </p:cNvPicPr>
          <p:nvPr/>
        </p:nvPicPr>
        <p:blipFill rotWithShape="1">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85547" y="52000"/>
            <a:ext cx="695744" cy="693989"/>
          </a:xfrm>
          <a:prstGeom prst="rect">
            <a:avLst/>
          </a:prstGeom>
        </p:spPr>
      </p:pic>
      <p:graphicFrame>
        <p:nvGraphicFramePr>
          <p:cNvPr id="41" name="Table 40">
            <a:extLst>
              <a:ext uri="{FF2B5EF4-FFF2-40B4-BE49-F238E27FC236}">
                <a16:creationId xmlns:a16="http://schemas.microsoft.com/office/drawing/2014/main" id="{2F05088A-64E1-D24E-9DA7-BDDCF406E924}"/>
              </a:ext>
            </a:extLst>
          </p:cNvPr>
          <p:cNvGraphicFramePr>
            <a:graphicFrameLocks noGrp="1"/>
          </p:cNvGraphicFramePr>
          <p:nvPr>
            <p:extLst>
              <p:ext uri="{D42A27DB-BD31-4B8C-83A1-F6EECF244321}">
                <p14:modId xmlns:p14="http://schemas.microsoft.com/office/powerpoint/2010/main" val="3606603453"/>
              </p:ext>
            </p:extLst>
          </p:nvPr>
        </p:nvGraphicFramePr>
        <p:xfrm>
          <a:off x="8488012" y="2417723"/>
          <a:ext cx="3594621" cy="3980556"/>
        </p:xfrm>
        <a:graphic>
          <a:graphicData uri="http://schemas.openxmlformats.org/drawingml/2006/table">
            <a:tbl>
              <a:tblPr firstRow="1" bandRow="1">
                <a:effectLst/>
                <a:tableStyleId>{5C22544A-7EE6-4342-B048-85BDC9FD1C3A}</a:tableStyleId>
              </a:tblPr>
              <a:tblGrid>
                <a:gridCol w="3594621">
                  <a:extLst>
                    <a:ext uri="{9D8B030D-6E8A-4147-A177-3AD203B41FA5}">
                      <a16:colId xmlns:a16="http://schemas.microsoft.com/office/drawing/2014/main" val="2003013874"/>
                    </a:ext>
                  </a:extLst>
                </a:gridCol>
              </a:tblGrid>
              <a:tr h="330803">
                <a:tc>
                  <a:txBody>
                    <a:bodyPr/>
                    <a:lstStyle/>
                    <a:p>
                      <a:pPr algn="ctr"/>
                      <a:r>
                        <a:rPr lang="tr-TR" sz="1400" b="1" dirty="0">
                          <a:latin typeface="Raleway"/>
                          <a:ea typeface="Tahoma" panose="020B0604030504040204" pitchFamily="34" charset="0"/>
                          <a:cs typeface="Tahoma" panose="020B0604030504040204" pitchFamily="34" charset="0"/>
                        </a:rPr>
                        <a:t>2017 </a:t>
                      </a:r>
                      <a:r>
                        <a:rPr lang="en-US" sz="1400" b="1" dirty="0">
                          <a:latin typeface="Raleway"/>
                          <a:ea typeface="Tahoma" panose="020B0604030504040204" pitchFamily="34" charset="0"/>
                          <a:cs typeface="Tahoma" panose="020B0604030504040204" pitchFamily="34" charset="0"/>
                        </a:rPr>
                        <a:t>Real GDP Growth</a:t>
                      </a:r>
                      <a:r>
                        <a:rPr lang="tr-TR" sz="1400" b="1" dirty="0">
                          <a:latin typeface="Raleway"/>
                          <a:ea typeface="Tahoma" panose="020B0604030504040204" pitchFamily="34" charset="0"/>
                          <a:cs typeface="Tahoma" panose="020B0604030504040204" pitchFamily="34" charset="0"/>
                        </a:rPr>
                        <a:t> in G20</a:t>
                      </a: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598564214"/>
                  </a:ext>
                </a:extLst>
              </a:tr>
              <a:tr h="3649753">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42" name="Chart 19">
            <a:extLst>
              <a:ext uri="{FF2B5EF4-FFF2-40B4-BE49-F238E27FC236}">
                <a16:creationId xmlns:a16="http://schemas.microsoft.com/office/drawing/2014/main" id="{633669F8-E27D-F14E-BCB2-83631D1842E4}"/>
              </a:ext>
            </a:extLst>
          </p:cNvPr>
          <p:cNvGraphicFramePr/>
          <p:nvPr>
            <p:extLst>
              <p:ext uri="{D42A27DB-BD31-4B8C-83A1-F6EECF244321}">
                <p14:modId xmlns:p14="http://schemas.microsoft.com/office/powerpoint/2010/main" val="1653507432"/>
              </p:ext>
            </p:extLst>
          </p:nvPr>
        </p:nvGraphicFramePr>
        <p:xfrm>
          <a:off x="8520897" y="2801617"/>
          <a:ext cx="3490852" cy="3560838"/>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9031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0D589E12-DF3C-4331-9058-3161300F8ED2}"/>
              </a:ext>
            </a:extLst>
          </p:cNvPr>
          <p:cNvGraphicFramePr>
            <a:graphicFrameLocks noGrp="1"/>
          </p:cNvGraphicFramePr>
          <p:nvPr>
            <p:extLst>
              <p:ext uri="{D42A27DB-BD31-4B8C-83A1-F6EECF244321}">
                <p14:modId xmlns:p14="http://schemas.microsoft.com/office/powerpoint/2010/main" val="571868170"/>
              </p:ext>
            </p:extLst>
          </p:nvPr>
        </p:nvGraphicFramePr>
        <p:xfrm>
          <a:off x="890737" y="3851691"/>
          <a:ext cx="4445525" cy="2790562"/>
        </p:xfrm>
        <a:graphic>
          <a:graphicData uri="http://schemas.openxmlformats.org/drawingml/2006/table">
            <a:tbl>
              <a:tblPr firstRow="1" bandRow="1">
                <a:effectLst/>
                <a:tableStyleId>{5C22544A-7EE6-4342-B048-85BDC9FD1C3A}</a:tableStyleId>
              </a:tblPr>
              <a:tblGrid>
                <a:gridCol w="4445525">
                  <a:extLst>
                    <a:ext uri="{9D8B030D-6E8A-4147-A177-3AD203B41FA5}">
                      <a16:colId xmlns:a16="http://schemas.microsoft.com/office/drawing/2014/main" val="2003013874"/>
                    </a:ext>
                  </a:extLst>
                </a:gridCol>
              </a:tblGrid>
              <a:tr h="316808">
                <a:tc>
                  <a:txBody>
                    <a:bodyPr/>
                    <a:lstStyle/>
                    <a:p>
                      <a:pPr algn="ctr"/>
                      <a:r>
                        <a:rPr lang="tr-TR"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P</a:t>
                      </a:r>
                      <a:r>
                        <a:rPr lang="it-IT" sz="1400" b="1" kern="1200" dirty="0" err="1">
                          <a:solidFill>
                            <a:schemeClr val="lt1"/>
                          </a:solidFill>
                          <a:latin typeface="Tahoma" panose="020B0604030504040204" pitchFamily="34" charset="0"/>
                          <a:ea typeface="Tahoma" panose="020B0604030504040204" pitchFamily="34" charset="0"/>
                          <a:cs typeface="Tahoma" panose="020B0604030504040204" pitchFamily="34" charset="0"/>
                        </a:rPr>
                        <a:t>opolazione</a:t>
                      </a:r>
                      <a:r>
                        <a:rPr lang="it-IT"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 in età lavorativa</a:t>
                      </a:r>
                      <a:r>
                        <a:rPr lang="tr-TR" sz="1400" b="1" kern="1200" dirty="0">
                          <a:solidFill>
                            <a:schemeClr val="lt1"/>
                          </a:solidFill>
                          <a:latin typeface="Tahoma" panose="020B0604030504040204" pitchFamily="34" charset="0"/>
                          <a:ea typeface="Tahoma" panose="020B0604030504040204" pitchFamily="34" charset="0"/>
                          <a:cs typeface="Tahoma" panose="020B0604030504040204" pitchFamily="34" charset="0"/>
                        </a:rPr>
                        <a:t> </a:t>
                      </a:r>
                      <a:r>
                        <a:rPr lang="en-US" sz="1000" b="0" dirty="0">
                          <a:latin typeface="Tahoma" panose="020B0604030504040204" pitchFamily="34" charset="0"/>
                          <a:ea typeface="Tahoma" panose="020B0604030504040204" pitchFamily="34" charset="0"/>
                          <a:cs typeface="Tahoma" panose="020B0604030504040204" pitchFamily="34" charset="0"/>
                        </a:rPr>
                        <a:t>(15-64)</a:t>
                      </a:r>
                      <a:r>
                        <a:rPr lang="tr-TR" sz="1000" b="0" dirty="0">
                          <a:latin typeface="Tahoma" panose="020B0604030504040204" pitchFamily="34" charset="0"/>
                          <a:ea typeface="Tahoma" panose="020B0604030504040204" pitchFamily="34" charset="0"/>
                          <a:cs typeface="Tahoma" panose="020B0604030504040204" pitchFamily="34" charset="0"/>
                        </a:rPr>
                        <a:t> </a:t>
                      </a:r>
                      <a:r>
                        <a:rPr lang="en-US" sz="1000" b="0" dirty="0">
                          <a:latin typeface="Tahoma" panose="020B0604030504040204" pitchFamily="34" charset="0"/>
                          <a:ea typeface="Tahoma" panose="020B0604030504040204" pitchFamily="34" charset="0"/>
                          <a:cs typeface="Tahoma" panose="020B0604030504040204" pitchFamily="34" charset="0"/>
                        </a:rPr>
                        <a:t>(</a:t>
                      </a:r>
                      <a:r>
                        <a:rPr lang="tr-TR" sz="1000" b="0" dirty="0">
                          <a:latin typeface="Tahoma" panose="020B0604030504040204" pitchFamily="34" charset="0"/>
                          <a:ea typeface="Tahoma" panose="020B0604030504040204" pitchFamily="34" charset="0"/>
                          <a:cs typeface="Tahoma" panose="020B0604030504040204" pitchFamily="34" charset="0"/>
                        </a:rPr>
                        <a:t>indice</a:t>
                      </a:r>
                      <a:r>
                        <a:rPr lang="en-US" sz="1000" b="0" dirty="0">
                          <a:latin typeface="Tahoma" panose="020B0604030504040204" pitchFamily="34" charset="0"/>
                          <a:ea typeface="Tahoma" panose="020B0604030504040204" pitchFamily="34" charset="0"/>
                          <a:cs typeface="Tahoma" panose="020B0604030504040204" pitchFamily="34" charset="0"/>
                        </a:rPr>
                        <a:t>: 2014=100)</a:t>
                      </a:r>
                      <a:endParaRPr lang="en-US" sz="1400" b="0" dirty="0">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473754">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29" name="Table 28">
            <a:extLst>
              <a:ext uri="{FF2B5EF4-FFF2-40B4-BE49-F238E27FC236}">
                <a16:creationId xmlns:a16="http://schemas.microsoft.com/office/drawing/2014/main" id="{A300917A-31F5-4D0D-B7CC-708E91B21EAB}"/>
              </a:ext>
            </a:extLst>
          </p:cNvPr>
          <p:cNvGraphicFramePr>
            <a:graphicFrameLocks noGrp="1"/>
          </p:cNvGraphicFramePr>
          <p:nvPr>
            <p:extLst>
              <p:ext uri="{D42A27DB-BD31-4B8C-83A1-F6EECF244321}">
                <p14:modId xmlns:p14="http://schemas.microsoft.com/office/powerpoint/2010/main" val="3312384558"/>
              </p:ext>
            </p:extLst>
          </p:nvPr>
        </p:nvGraphicFramePr>
        <p:xfrm>
          <a:off x="6938085" y="3851691"/>
          <a:ext cx="4446000" cy="2790562"/>
        </p:xfrm>
        <a:graphic>
          <a:graphicData uri="http://schemas.openxmlformats.org/drawingml/2006/table">
            <a:tbl>
              <a:tblPr firstRow="1" bandRow="1">
                <a:effectLst/>
                <a:tableStyleId>{5C22544A-7EE6-4342-B048-85BDC9FD1C3A}</a:tableStyleId>
              </a:tblPr>
              <a:tblGrid>
                <a:gridCol w="4446000">
                  <a:extLst>
                    <a:ext uri="{9D8B030D-6E8A-4147-A177-3AD203B41FA5}">
                      <a16:colId xmlns:a16="http://schemas.microsoft.com/office/drawing/2014/main" val="2003013874"/>
                    </a:ext>
                  </a:extLst>
                </a:gridCol>
              </a:tblGrid>
              <a:tr h="316808">
                <a:tc>
                  <a:txBody>
                    <a:bodyPr/>
                    <a:lstStyle/>
                    <a:p>
                      <a:pPr algn="ctr"/>
                      <a:r>
                        <a:rPr lang="tr-TR" sz="1400" b="1" dirty="0">
                          <a:latin typeface="Tahoma" panose="020B0604030504040204" pitchFamily="34" charset="0"/>
                          <a:ea typeface="Tahoma" panose="020B0604030504040204" pitchFamily="34" charset="0"/>
                          <a:cs typeface="Tahoma" panose="020B0604030504040204" pitchFamily="34" charset="0"/>
                        </a:rPr>
                        <a:t>Grado di </a:t>
                      </a:r>
                      <a:r>
                        <a:rPr lang="tr-TR" sz="1400" b="1" dirty="0" err="1">
                          <a:latin typeface="Tahoma" panose="020B0604030504040204" pitchFamily="34" charset="0"/>
                          <a:ea typeface="Tahoma" panose="020B0604030504040204" pitchFamily="34" charset="0"/>
                          <a:cs typeface="Tahoma" panose="020B0604030504040204" pitchFamily="34" charset="0"/>
                        </a:rPr>
                        <a:t>dipendenza</a:t>
                      </a:r>
                      <a:r>
                        <a:rPr lang="tr-TR" sz="1400" b="1" dirty="0">
                          <a:latin typeface="Tahoma" panose="020B0604030504040204" pitchFamily="34" charset="0"/>
                          <a:ea typeface="Tahoma" panose="020B0604030504040204" pitchFamily="34" charset="0"/>
                          <a:cs typeface="Tahoma" panose="020B0604030504040204" pitchFamily="34" charset="0"/>
                        </a:rPr>
                        <a:t> </a:t>
                      </a:r>
                      <a:r>
                        <a:rPr lang="tr-TR" sz="1200" b="0" dirty="0">
                          <a:latin typeface="Tahoma" panose="020B0604030504040204" pitchFamily="34" charset="0"/>
                          <a:ea typeface="Tahoma" panose="020B0604030504040204" pitchFamily="34" charset="0"/>
                          <a:cs typeface="Tahoma" panose="020B0604030504040204" pitchFamily="34" charset="0"/>
                        </a:rPr>
                        <a:t>(%, </a:t>
                      </a:r>
                      <a:r>
                        <a:rPr lang="tr-TR" sz="900" b="0" dirty="0">
                          <a:latin typeface="Tahoma" panose="020B0604030504040204" pitchFamily="34" charset="0"/>
                          <a:ea typeface="Tahoma" panose="020B0604030504040204" pitchFamily="34" charset="0"/>
                          <a:cs typeface="Tahoma" panose="020B0604030504040204" pitchFamily="34" charset="0"/>
                        </a:rPr>
                        <a:t>0-14 &amp; </a:t>
                      </a:r>
                      <a:r>
                        <a:rPr lang="en-US" sz="900" b="0" dirty="0">
                          <a:latin typeface="Tahoma" panose="020B0604030504040204" pitchFamily="34" charset="0"/>
                          <a:ea typeface="Tahoma" panose="020B0604030504040204" pitchFamily="34" charset="0"/>
                          <a:cs typeface="Tahoma" panose="020B0604030504040204" pitchFamily="34" charset="0"/>
                        </a:rPr>
                        <a:t>64</a:t>
                      </a:r>
                      <a:r>
                        <a:rPr lang="tr-TR" sz="900" b="0" dirty="0">
                          <a:latin typeface="Tahoma" panose="020B0604030504040204" pitchFamily="34" charset="0"/>
                          <a:ea typeface="Tahoma" panose="020B0604030504040204" pitchFamily="34" charset="0"/>
                          <a:cs typeface="Tahoma" panose="020B0604030504040204" pitchFamily="34" charset="0"/>
                        </a:rPr>
                        <a:t> </a:t>
                      </a:r>
                      <a:r>
                        <a:rPr lang="tr-TR" sz="900" b="0" dirty="0" err="1">
                          <a:latin typeface="Tahoma" panose="020B0604030504040204" pitchFamily="34" charset="0"/>
                          <a:ea typeface="Tahoma" panose="020B0604030504040204" pitchFamily="34" charset="0"/>
                          <a:cs typeface="Tahoma" panose="020B0604030504040204" pitchFamily="34" charset="0"/>
                        </a:rPr>
                        <a:t>anni</a:t>
                      </a:r>
                      <a:r>
                        <a:rPr lang="en-US" sz="900" b="0" dirty="0">
                          <a:latin typeface="Tahoma" panose="020B0604030504040204" pitchFamily="34" charset="0"/>
                          <a:ea typeface="Tahoma" panose="020B0604030504040204" pitchFamily="34" charset="0"/>
                          <a:cs typeface="Tahoma" panose="020B0604030504040204" pitchFamily="34" charset="0"/>
                        </a:rPr>
                        <a:t>)</a:t>
                      </a:r>
                      <a:r>
                        <a:rPr lang="tr-TR" sz="900" b="0" dirty="0">
                          <a:latin typeface="Tahoma" panose="020B0604030504040204" pitchFamily="34" charset="0"/>
                          <a:ea typeface="Tahoma" panose="020B0604030504040204" pitchFamily="34" charset="0"/>
                          <a:cs typeface="Tahoma" panose="020B0604030504040204" pitchFamily="34" charset="0"/>
                        </a:rPr>
                        <a:t>/ 15-64 </a:t>
                      </a:r>
                      <a:r>
                        <a:rPr lang="tr-TR" sz="900" b="0" dirty="0" err="1">
                          <a:latin typeface="Tahoma" panose="020B0604030504040204" pitchFamily="34" charset="0"/>
                          <a:ea typeface="Tahoma" panose="020B0604030504040204" pitchFamily="34" charset="0"/>
                          <a:cs typeface="Tahoma" panose="020B0604030504040204" pitchFamily="34" charset="0"/>
                        </a:rPr>
                        <a:t>anni</a:t>
                      </a:r>
                      <a:r>
                        <a:rPr lang="tr-TR" sz="900" b="0" dirty="0">
                          <a:latin typeface="Tahoma" panose="020B0604030504040204" pitchFamily="34" charset="0"/>
                          <a:ea typeface="Tahoma" panose="020B0604030504040204" pitchFamily="34" charset="0"/>
                          <a:cs typeface="Tahoma" panose="020B0604030504040204" pitchFamily="34" charset="0"/>
                        </a:rPr>
                        <a:t>)</a:t>
                      </a:r>
                      <a:endParaRPr lang="en-US" sz="1400" b="0" dirty="0">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473754">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32" name="Chart 31"/>
          <p:cNvGraphicFramePr/>
          <p:nvPr>
            <p:extLst>
              <p:ext uri="{D42A27DB-BD31-4B8C-83A1-F6EECF244321}">
                <p14:modId xmlns:p14="http://schemas.microsoft.com/office/powerpoint/2010/main" val="3341704467"/>
              </p:ext>
            </p:extLst>
          </p:nvPr>
        </p:nvGraphicFramePr>
        <p:xfrm>
          <a:off x="7263520" y="4224527"/>
          <a:ext cx="4058627" cy="23730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p:cNvGraphicFramePr/>
          <p:nvPr>
            <p:extLst>
              <p:ext uri="{D42A27DB-BD31-4B8C-83A1-F6EECF244321}">
                <p14:modId xmlns:p14="http://schemas.microsoft.com/office/powerpoint/2010/main" val="1726059466"/>
              </p:ext>
            </p:extLst>
          </p:nvPr>
        </p:nvGraphicFramePr>
        <p:xfrm>
          <a:off x="932669" y="4224528"/>
          <a:ext cx="4004040" cy="24624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e 19">
            <a:extLst>
              <a:ext uri="{FF2B5EF4-FFF2-40B4-BE49-F238E27FC236}">
                <a16:creationId xmlns:a16="http://schemas.microsoft.com/office/drawing/2014/main" id="{3D06ACF4-5AB9-484B-99C7-EECFF6CC4EA4}"/>
              </a:ext>
            </a:extLst>
          </p:cNvPr>
          <p:cNvGraphicFramePr>
            <a:graphicFrameLocks noGrp="1"/>
          </p:cNvGraphicFramePr>
          <p:nvPr>
            <p:extLst>
              <p:ext uri="{D42A27DB-BD31-4B8C-83A1-F6EECF244321}">
                <p14:modId xmlns:p14="http://schemas.microsoft.com/office/powerpoint/2010/main" val="2653331923"/>
              </p:ext>
            </p:extLst>
          </p:nvPr>
        </p:nvGraphicFramePr>
        <p:xfrm>
          <a:off x="890737" y="905579"/>
          <a:ext cx="4445525" cy="2847600"/>
        </p:xfrm>
        <a:graphic>
          <a:graphicData uri="http://schemas.openxmlformats.org/drawingml/2006/table">
            <a:tbl>
              <a:tblPr firstRow="1" bandRow="1">
                <a:effectLst/>
                <a:tableStyleId>{5C22544A-7EE6-4342-B048-85BDC9FD1C3A}</a:tableStyleId>
              </a:tblPr>
              <a:tblGrid>
                <a:gridCol w="4445525">
                  <a:extLst>
                    <a:ext uri="{9D8B030D-6E8A-4147-A177-3AD203B41FA5}">
                      <a16:colId xmlns:a16="http://schemas.microsoft.com/office/drawing/2014/main" val="2003013874"/>
                    </a:ext>
                  </a:extLst>
                </a:gridCol>
              </a:tblGrid>
              <a:tr h="305141">
                <a:tc>
                  <a:txBody>
                    <a:bodyPr/>
                    <a:lstStyle/>
                    <a:p>
                      <a:pPr algn="ctr"/>
                      <a:r>
                        <a:rPr lang="tr-TR" sz="1400" b="1" dirty="0">
                          <a:latin typeface="Tahoma" panose="020B0604030504040204" pitchFamily="34" charset="0"/>
                          <a:ea typeface="Tahoma" panose="020B0604030504040204" pitchFamily="34" charset="0"/>
                          <a:cs typeface="Tahoma" panose="020B0604030504040204" pitchFamily="34" charset="0"/>
                        </a:rPr>
                        <a:t>TURCHIA</a:t>
                      </a: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42459">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27" name="Table 26">
            <a:extLst>
              <a:ext uri="{FF2B5EF4-FFF2-40B4-BE49-F238E27FC236}">
                <a16:creationId xmlns:a16="http://schemas.microsoft.com/office/drawing/2014/main" id="{CE8594E3-104A-4CC5-8555-F24C98D72ADF}"/>
              </a:ext>
            </a:extLst>
          </p:cNvPr>
          <p:cNvGraphicFramePr>
            <a:graphicFrameLocks noGrp="1"/>
          </p:cNvGraphicFramePr>
          <p:nvPr>
            <p:extLst>
              <p:ext uri="{D42A27DB-BD31-4B8C-83A1-F6EECF244321}">
                <p14:modId xmlns:p14="http://schemas.microsoft.com/office/powerpoint/2010/main" val="1724699443"/>
              </p:ext>
            </p:extLst>
          </p:nvPr>
        </p:nvGraphicFramePr>
        <p:xfrm>
          <a:off x="6938085" y="900341"/>
          <a:ext cx="4446000" cy="2847869"/>
        </p:xfrm>
        <a:graphic>
          <a:graphicData uri="http://schemas.openxmlformats.org/drawingml/2006/table">
            <a:tbl>
              <a:tblPr firstRow="1" bandRow="1">
                <a:effectLst/>
                <a:tableStyleId>{5C22544A-7EE6-4342-B048-85BDC9FD1C3A}</a:tableStyleId>
              </a:tblPr>
              <a:tblGrid>
                <a:gridCol w="4446000">
                  <a:extLst>
                    <a:ext uri="{9D8B030D-6E8A-4147-A177-3AD203B41FA5}">
                      <a16:colId xmlns:a16="http://schemas.microsoft.com/office/drawing/2014/main" val="2003013874"/>
                    </a:ext>
                  </a:extLst>
                </a:gridCol>
              </a:tblGrid>
              <a:tr h="230496">
                <a:tc>
                  <a:txBody>
                    <a:bodyPr/>
                    <a:lstStyle/>
                    <a:p>
                      <a:pPr algn="ctr"/>
                      <a:r>
                        <a:rPr lang="tr-TR" sz="1400" b="1" dirty="0">
                          <a:latin typeface="Tahoma" panose="020B0604030504040204" pitchFamily="34" charset="0"/>
                          <a:ea typeface="Tahoma" panose="020B0604030504040204" pitchFamily="34" charset="0"/>
                          <a:cs typeface="Tahoma" panose="020B0604030504040204" pitchFamily="34" charset="0"/>
                        </a:rPr>
                        <a:t>EUROPA</a:t>
                      </a: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43069">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pSp>
        <p:nvGrpSpPr>
          <p:cNvPr id="22" name="Group 21"/>
          <p:cNvGrpSpPr/>
          <p:nvPr/>
        </p:nvGrpSpPr>
        <p:grpSpPr>
          <a:xfrm>
            <a:off x="1127051" y="1167557"/>
            <a:ext cx="10277350" cy="2616703"/>
            <a:chOff x="608695" y="3252779"/>
            <a:chExt cx="8026760" cy="3284529"/>
          </a:xfrm>
        </p:grpSpPr>
        <p:graphicFrame>
          <p:nvGraphicFramePr>
            <p:cNvPr id="38" name="Chart 37"/>
            <p:cNvGraphicFramePr>
              <a:graphicFrameLocks/>
            </p:cNvGraphicFramePr>
            <p:nvPr>
              <p:extLst>
                <p:ext uri="{D42A27DB-BD31-4B8C-83A1-F6EECF244321}">
                  <p14:modId xmlns:p14="http://schemas.microsoft.com/office/powerpoint/2010/main" val="2814182918"/>
                </p:ext>
              </p:extLst>
            </p:nvPr>
          </p:nvGraphicFramePr>
          <p:xfrm>
            <a:off x="608695" y="3252779"/>
            <a:ext cx="3287456" cy="32440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p:cNvGraphicFramePr>
              <a:graphicFrameLocks/>
            </p:cNvGraphicFramePr>
            <p:nvPr>
              <p:extLst>
                <p:ext uri="{D42A27DB-BD31-4B8C-83A1-F6EECF244321}">
                  <p14:modId xmlns:p14="http://schemas.microsoft.com/office/powerpoint/2010/main" val="94767884"/>
                </p:ext>
              </p:extLst>
            </p:nvPr>
          </p:nvGraphicFramePr>
          <p:xfrm>
            <a:off x="5191585" y="3293297"/>
            <a:ext cx="3443870" cy="3244011"/>
          </p:xfrm>
          <a:graphic>
            <a:graphicData uri="http://schemas.openxmlformats.org/drawingml/2006/chart">
              <c:chart xmlns:c="http://schemas.openxmlformats.org/drawingml/2006/chart" xmlns:r="http://schemas.openxmlformats.org/officeDocument/2006/relationships" r:id="rId6"/>
            </a:graphicData>
          </a:graphic>
        </p:graphicFrame>
      </p:grpSp>
      <p:sp>
        <p:nvSpPr>
          <p:cNvPr id="24" name="TextBox 23"/>
          <p:cNvSpPr txBox="1"/>
          <p:nvPr/>
        </p:nvSpPr>
        <p:spPr>
          <a:xfrm>
            <a:off x="1360829" y="1182353"/>
            <a:ext cx="184731" cy="261610"/>
          </a:xfrm>
          <a:prstGeom prst="rect">
            <a:avLst/>
          </a:prstGeom>
          <a:noFill/>
        </p:spPr>
        <p:txBody>
          <a:bodyPr wrap="none" rtlCol="0">
            <a:spAutoFit/>
          </a:bodyPr>
          <a:lstStyle/>
          <a:p>
            <a:endParaRPr lang="tr-TR" sz="1100" b="1" dirty="0">
              <a:latin typeface="Tahoma" panose="020B0604030504040204" pitchFamily="34" charset="0"/>
              <a:ea typeface="Tahoma" panose="020B0604030504040204" pitchFamily="34" charset="0"/>
              <a:cs typeface="Tahoma" panose="020B0604030504040204" pitchFamily="34" charset="0"/>
            </a:endParaRPr>
          </a:p>
        </p:txBody>
      </p:sp>
      <p:sp>
        <p:nvSpPr>
          <p:cNvPr id="43" name="TextBox 42"/>
          <p:cNvSpPr txBox="1"/>
          <p:nvPr/>
        </p:nvSpPr>
        <p:spPr>
          <a:xfrm>
            <a:off x="-9244" y="6642556"/>
            <a:ext cx="1806905" cy="215444"/>
          </a:xfrm>
          <a:prstGeom prst="rect">
            <a:avLst/>
          </a:prstGeom>
          <a:noFill/>
        </p:spPr>
        <p:txBody>
          <a:bodyPr wrap="none" rtlCol="0">
            <a:spAutoFit/>
          </a:bodyPr>
          <a:lstStyle/>
          <a:p>
            <a:r>
              <a:rPr lang="tr-TR" sz="800" dirty="0" err="1">
                <a:latin typeface="Tahoma" panose="020B0604030504040204" pitchFamily="34" charset="0"/>
                <a:ea typeface="Tahoma" panose="020B0604030504040204" pitchFamily="34" charset="0"/>
                <a:cs typeface="Tahoma" panose="020B0604030504040204" pitchFamily="34" charset="0"/>
              </a:rPr>
              <a:t>Fonte</a:t>
            </a:r>
            <a:r>
              <a:rPr lang="tr-TR" sz="800" dirty="0">
                <a:latin typeface="Tahoma" panose="020B0604030504040204" pitchFamily="34" charset="0"/>
                <a:ea typeface="Tahoma" panose="020B0604030504040204" pitchFamily="34" charset="0"/>
                <a:cs typeface="Tahoma" panose="020B0604030504040204" pitchFamily="34" charset="0"/>
              </a:rPr>
              <a:t>: </a:t>
            </a:r>
            <a:r>
              <a:rPr lang="tr-TR" sz="800" dirty="0" err="1">
                <a:latin typeface="Tahoma" panose="020B0604030504040204" pitchFamily="34" charset="0"/>
                <a:ea typeface="Tahoma" panose="020B0604030504040204" pitchFamily="34" charset="0"/>
                <a:cs typeface="Tahoma" panose="020B0604030504040204" pitchFamily="34" charset="0"/>
              </a:rPr>
              <a:t>Turkstat</a:t>
            </a:r>
            <a:r>
              <a:rPr lang="tr-TR" sz="800" dirty="0">
                <a:latin typeface="Tahoma" panose="020B0604030504040204" pitchFamily="34" charset="0"/>
                <a:ea typeface="Tahoma" panose="020B0604030504040204" pitchFamily="34" charset="0"/>
                <a:cs typeface="Tahoma" panose="020B0604030504040204" pitchFamily="34" charset="0"/>
              </a:rPr>
              <a:t>, Eurostat, </a:t>
            </a:r>
            <a:r>
              <a:rPr lang="en-US" sz="800" dirty="0">
                <a:latin typeface="Tahoma" panose="020B0604030504040204" pitchFamily="34" charset="0"/>
                <a:ea typeface="Tahoma" panose="020B0604030504040204" pitchFamily="34" charset="0"/>
                <a:cs typeface="Tahoma" panose="020B0604030504040204" pitchFamily="34" charset="0"/>
              </a:rPr>
              <a:t>UN, </a:t>
            </a:r>
            <a:r>
              <a:rPr lang="tr-TR" sz="800" dirty="0">
                <a:latin typeface="Tahoma" panose="020B0604030504040204" pitchFamily="34" charset="0"/>
                <a:ea typeface="Tahoma" panose="020B0604030504040204" pitchFamily="34" charset="0"/>
                <a:cs typeface="Tahoma" panose="020B0604030504040204" pitchFamily="34" charset="0"/>
              </a:rPr>
              <a:t>2016</a:t>
            </a:r>
          </a:p>
        </p:txBody>
      </p:sp>
      <p:cxnSp>
        <p:nvCxnSpPr>
          <p:cNvPr id="7" name="Straight Connector 6"/>
          <p:cNvCxnSpPr/>
          <p:nvPr/>
        </p:nvCxnSpPr>
        <p:spPr>
          <a:xfrm>
            <a:off x="1220874" y="5683494"/>
            <a:ext cx="3466505" cy="0"/>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16200000">
            <a:off x="6605154" y="2314554"/>
            <a:ext cx="1972015" cy="230832"/>
          </a:xfrm>
          <a:prstGeom prst="rect">
            <a:avLst/>
          </a:prstGeom>
          <a:noFill/>
        </p:spPr>
        <p:txBody>
          <a:bodyPr wrap="none" rtlCol="0">
            <a:spAutoFit/>
          </a:bodyPr>
          <a:lstStyle/>
          <a:p>
            <a:r>
              <a:rPr lang="en-US" sz="900" spc="600" dirty="0">
                <a:latin typeface="Tahoma" panose="020B0604030504040204" pitchFamily="34" charset="0"/>
                <a:ea typeface="Tahoma" panose="020B0604030504040204" pitchFamily="34" charset="0"/>
                <a:cs typeface="Tahoma" panose="020B0604030504040204" pitchFamily="34" charset="0"/>
              </a:rPr>
              <a:t>Age Groups(%)</a:t>
            </a:r>
            <a:endParaRPr lang="tr-TR" sz="900" spc="600" dirty="0">
              <a:latin typeface="Tahoma" panose="020B0604030504040204" pitchFamily="34" charset="0"/>
              <a:ea typeface="Tahoma" panose="020B0604030504040204" pitchFamily="34" charset="0"/>
              <a:cs typeface="Tahoma" panose="020B0604030504040204" pitchFamily="34" charset="0"/>
            </a:endParaRPr>
          </a:p>
        </p:txBody>
      </p:sp>
      <p:sp>
        <p:nvSpPr>
          <p:cNvPr id="26" name="TextBox 25"/>
          <p:cNvSpPr txBox="1"/>
          <p:nvPr/>
        </p:nvSpPr>
        <p:spPr>
          <a:xfrm rot="16200000">
            <a:off x="70069" y="2184388"/>
            <a:ext cx="1972015" cy="230832"/>
          </a:xfrm>
          <a:prstGeom prst="rect">
            <a:avLst/>
          </a:prstGeom>
          <a:noFill/>
        </p:spPr>
        <p:txBody>
          <a:bodyPr wrap="none" rtlCol="0">
            <a:spAutoFit/>
          </a:bodyPr>
          <a:lstStyle/>
          <a:p>
            <a:r>
              <a:rPr lang="en-US" sz="900" spc="600" dirty="0">
                <a:latin typeface="Tahoma" panose="020B0604030504040204" pitchFamily="34" charset="0"/>
                <a:ea typeface="Tahoma" panose="020B0604030504040204" pitchFamily="34" charset="0"/>
                <a:cs typeface="Tahoma" panose="020B0604030504040204" pitchFamily="34" charset="0"/>
              </a:rPr>
              <a:t>Age Groups(%)</a:t>
            </a:r>
            <a:endParaRPr lang="tr-TR" sz="900" spc="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1" name="Table 20">
            <a:extLst>
              <a:ext uri="{FF2B5EF4-FFF2-40B4-BE49-F238E27FC236}">
                <a16:creationId xmlns:a16="http://schemas.microsoft.com/office/drawing/2014/main" id="{714E5B97-A98A-4B32-AC48-699DB0DECC41}"/>
              </a:ext>
            </a:extLst>
          </p:cNvPr>
          <p:cNvGraphicFramePr>
            <a:graphicFrameLocks noGrp="1"/>
          </p:cNvGraphicFramePr>
          <p:nvPr>
            <p:extLst>
              <p:ext uri="{D42A27DB-BD31-4B8C-83A1-F6EECF244321}">
                <p14:modId xmlns:p14="http://schemas.microsoft.com/office/powerpoint/2010/main" val="3404753855"/>
              </p:ext>
            </p:extLst>
          </p:nvPr>
        </p:nvGraphicFramePr>
        <p:xfrm>
          <a:off x="0" y="-3390"/>
          <a:ext cx="12192000" cy="80477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477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7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Demografia</a:t>
                      </a:r>
                      <a:r>
                        <a:rPr kumimoji="0" lang="tr-TR" sz="17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7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favorevole</a:t>
                      </a:r>
                      <a:endParaRPr lang="en-US" sz="17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defTabSz="457200" fontAlgn="base">
                        <a:spcBef>
                          <a:spcPct val="0"/>
                        </a:spcBef>
                        <a:spcAft>
                          <a:spcPct val="0"/>
                        </a:spcAft>
                      </a:pPr>
                      <a:r>
                        <a:rPr lang="tr-TR" sz="1600" b="1" dirty="0" err="1">
                          <a:latin typeface="Tahoma" panose="020B0604030504040204" pitchFamily="34" charset="0"/>
                          <a:ea typeface="Tahoma" panose="020B0604030504040204" pitchFamily="34" charset="0"/>
                          <a:cs typeface="Tahoma" panose="020B0604030504040204" pitchFamily="34" charset="0"/>
                        </a:rPr>
                        <a:t>Metà</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della</a:t>
                      </a:r>
                      <a:r>
                        <a:rPr lang="tr-TR" sz="1600" b="1" dirty="0">
                          <a:latin typeface="Tahoma" panose="020B0604030504040204" pitchFamily="34" charset="0"/>
                          <a:ea typeface="Tahoma" panose="020B0604030504040204" pitchFamily="34" charset="0"/>
                          <a:cs typeface="Tahoma" panose="020B0604030504040204" pitchFamily="34" charset="0"/>
                        </a:rPr>
                        <a:t> </a:t>
                      </a:r>
                      <a:r>
                        <a:rPr lang="tr-TR" sz="1600" b="1" dirty="0" err="1">
                          <a:latin typeface="Tahoma" panose="020B0604030504040204" pitchFamily="34" charset="0"/>
                          <a:ea typeface="Tahoma" panose="020B0604030504040204" pitchFamily="34" charset="0"/>
                          <a:cs typeface="Tahoma" panose="020B0604030504040204" pitchFamily="34" charset="0"/>
                        </a:rPr>
                        <a:t>popolazione</a:t>
                      </a:r>
                      <a:r>
                        <a:rPr lang="tr-TR" sz="1600" b="1" dirty="0">
                          <a:latin typeface="Tahoma" panose="020B0604030504040204" pitchFamily="34" charset="0"/>
                          <a:ea typeface="Tahoma" panose="020B0604030504040204" pitchFamily="34" charset="0"/>
                          <a:cs typeface="Tahoma" panose="020B0604030504040204" pitchFamily="34" charset="0"/>
                        </a:rPr>
                        <a:t> in </a:t>
                      </a:r>
                      <a:r>
                        <a:rPr lang="tr-TR" sz="1600" b="1" dirty="0" err="1">
                          <a:latin typeface="Tahoma" panose="020B0604030504040204" pitchFamily="34" charset="0"/>
                          <a:ea typeface="Tahoma" panose="020B0604030504040204" pitchFamily="34" charset="0"/>
                          <a:cs typeface="Tahoma" panose="020B0604030504040204" pitchFamily="34" charset="0"/>
                        </a:rPr>
                        <a:t>Turchia</a:t>
                      </a:r>
                      <a:r>
                        <a:rPr lang="tr-TR" sz="1600" b="1" dirty="0">
                          <a:latin typeface="Tahoma" panose="020B0604030504040204" pitchFamily="34" charset="0"/>
                          <a:ea typeface="Tahoma" panose="020B0604030504040204" pitchFamily="34" charset="0"/>
                          <a:cs typeface="Tahoma" panose="020B0604030504040204" pitchFamily="34" charset="0"/>
                        </a:rPr>
                        <a:t> ha </a:t>
                      </a:r>
                      <a:r>
                        <a:rPr lang="tr-TR" sz="1600" b="1" dirty="0" err="1">
                          <a:latin typeface="Tahoma" panose="020B0604030504040204" pitchFamily="34" charset="0"/>
                          <a:ea typeface="Tahoma" panose="020B0604030504040204" pitchFamily="34" charset="0"/>
                          <a:cs typeface="Tahoma" panose="020B0604030504040204" pitchFamily="34" charset="0"/>
                        </a:rPr>
                        <a:t>meno</a:t>
                      </a:r>
                      <a:r>
                        <a:rPr lang="tr-TR" sz="1600" b="1" dirty="0">
                          <a:latin typeface="Tahoma" panose="020B0604030504040204" pitchFamily="34" charset="0"/>
                          <a:ea typeface="Tahoma" panose="020B0604030504040204" pitchFamily="34" charset="0"/>
                          <a:cs typeface="Tahoma" panose="020B0604030504040204" pitchFamily="34" charset="0"/>
                        </a:rPr>
                        <a:t> di 30 </a:t>
                      </a:r>
                      <a:r>
                        <a:rPr lang="tr-TR" sz="1600" b="1" dirty="0" err="1">
                          <a:latin typeface="Tahoma" panose="020B0604030504040204" pitchFamily="34" charset="0"/>
                          <a:ea typeface="Tahoma" panose="020B0604030504040204" pitchFamily="34" charset="0"/>
                          <a:cs typeface="Tahoma" panose="020B0604030504040204" pitchFamily="34" charset="0"/>
                        </a:rPr>
                        <a:t>anni</a:t>
                      </a:r>
                      <a:endParaRPr lang="en-US" sz="1600" b="1"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18" name="Picture 17">
            <a:extLst>
              <a:ext uri="{FF2B5EF4-FFF2-40B4-BE49-F238E27FC236}">
                <a16:creationId xmlns:a16="http://schemas.microsoft.com/office/drawing/2014/main" id="{2BD9F953-BCD5-445A-A85F-03DAFD77C676}"/>
              </a:ext>
            </a:extLst>
          </p:cNvPr>
          <p:cNvPicPr>
            <a:picLocks noChangeAspect="1"/>
          </p:cNvPicPr>
          <p:nvPr/>
        </p:nvPicPr>
        <p:blipFill rotWithShape="1">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spTree>
    <p:extLst>
      <p:ext uri="{BB962C8B-B14F-4D97-AF65-F5344CB8AC3E}">
        <p14:creationId xmlns:p14="http://schemas.microsoft.com/office/powerpoint/2010/main" val="1702602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6E0457C5-61E5-441E-9AC8-873B69B273B7}"/>
              </a:ext>
            </a:extLst>
          </p:cNvPr>
          <p:cNvGraphicFramePr>
            <a:graphicFrameLocks noGrp="1"/>
          </p:cNvGraphicFramePr>
          <p:nvPr>
            <p:extLst>
              <p:ext uri="{D42A27DB-BD31-4B8C-83A1-F6EECF244321}">
                <p14:modId xmlns:p14="http://schemas.microsoft.com/office/powerpoint/2010/main" val="1213684651"/>
              </p:ext>
            </p:extLst>
          </p:nvPr>
        </p:nvGraphicFramePr>
        <p:xfrm>
          <a:off x="9169855" y="3744053"/>
          <a:ext cx="2952000" cy="2945243"/>
        </p:xfrm>
        <a:graphic>
          <a:graphicData uri="http://schemas.openxmlformats.org/drawingml/2006/table">
            <a:tbl>
              <a:tblPr firstRow="1" bandRow="1">
                <a:effectLst/>
                <a:tableStyleId>{5C22544A-7EE6-4342-B048-85BDC9FD1C3A}</a:tableStyleId>
              </a:tblPr>
              <a:tblGrid>
                <a:gridCol w="2952000">
                  <a:extLst>
                    <a:ext uri="{9D8B030D-6E8A-4147-A177-3AD203B41FA5}">
                      <a16:colId xmlns:a16="http://schemas.microsoft.com/office/drawing/2014/main" val="2003013874"/>
                    </a:ext>
                  </a:extLst>
                </a:gridCol>
              </a:tblGrid>
              <a:tr h="319957">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Remunerazione</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Management/</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Tecnici</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qualificati</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incluso</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variabile</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e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bonus</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p>
                  </a:txBody>
                  <a:tcPr marL="0" marR="0"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rgbClr val="FF0000"/>
                    </a:solidFill>
                  </a:tcPr>
                </a:tc>
                <a:extLst>
                  <a:ext uri="{0D108BD9-81ED-4DB2-BD59-A6C34878D82A}">
                    <a16:rowId xmlns:a16="http://schemas.microsoft.com/office/drawing/2014/main" val="598564214"/>
                  </a:ext>
                </a:extLst>
              </a:tr>
              <a:tr h="2488043">
                <a:tc>
                  <a:txBody>
                    <a:bodyPr/>
                    <a:lstStyle/>
                    <a:p>
                      <a:endParaRPr lang="en-US" dirty="0"/>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33" name="Table 32">
            <a:extLst>
              <a:ext uri="{FF2B5EF4-FFF2-40B4-BE49-F238E27FC236}">
                <a16:creationId xmlns:a16="http://schemas.microsoft.com/office/drawing/2014/main" id="{21A01D40-47A4-4FF4-A5C1-34698880E110}"/>
              </a:ext>
            </a:extLst>
          </p:cNvPr>
          <p:cNvGraphicFramePr>
            <a:graphicFrameLocks noGrp="1"/>
          </p:cNvGraphicFramePr>
          <p:nvPr>
            <p:extLst>
              <p:ext uri="{D42A27DB-BD31-4B8C-83A1-F6EECF244321}">
                <p14:modId xmlns:p14="http://schemas.microsoft.com/office/powerpoint/2010/main" val="3815903586"/>
              </p:ext>
            </p:extLst>
          </p:nvPr>
        </p:nvGraphicFramePr>
        <p:xfrm>
          <a:off x="9177821" y="862187"/>
          <a:ext cx="2952000" cy="2808000"/>
        </p:xfrm>
        <a:graphic>
          <a:graphicData uri="http://schemas.openxmlformats.org/drawingml/2006/table">
            <a:tbl>
              <a:tblPr firstRow="1" bandRow="1">
                <a:effectLst/>
                <a:tableStyleId>{5C22544A-7EE6-4342-B048-85BDC9FD1C3A}</a:tableStyleId>
              </a:tblPr>
              <a:tblGrid>
                <a:gridCol w="2952000">
                  <a:extLst>
                    <a:ext uri="{9D8B030D-6E8A-4147-A177-3AD203B41FA5}">
                      <a16:colId xmlns:a16="http://schemas.microsoft.com/office/drawing/2014/main" val="2003013874"/>
                    </a:ext>
                  </a:extLst>
                </a:gridCol>
              </a:tblGrid>
              <a:tr h="490888">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sz="12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D</a:t>
                      </a:r>
                      <a:r>
                        <a:rPr lang="it-IT" sz="1200" b="1" i="0" u="none" strike="noStrike" kern="1200" spc="0"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isponibilità</a:t>
                      </a:r>
                      <a:r>
                        <a:rPr lang="it-IT" sz="12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di </a:t>
                      </a:r>
                      <a:r>
                        <a:rPr lang="tr-TR" sz="1200" b="1" i="0" u="none" strike="noStrike" kern="1200" spc="0"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dirigenti</a:t>
                      </a:r>
                      <a:r>
                        <a:rPr lang="tr-TR" sz="12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i="0" u="none" strike="noStrike" kern="1200" spc="0"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competenti</a:t>
                      </a: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000" b="0" dirty="0">
                          <a:solidFill>
                            <a:schemeClr val="bg1"/>
                          </a:solidFill>
                          <a:latin typeface="Tahoma" panose="020B0604030504040204" pitchFamily="34" charset="0"/>
                          <a:ea typeface="Tahoma" panose="020B0604030504040204" pitchFamily="34" charset="0"/>
                          <a:cs typeface="Tahoma" panose="020B0604030504040204" pitchFamily="34" charset="0"/>
                        </a:rPr>
                        <a:t>(10=</a:t>
                      </a:r>
                      <a:r>
                        <a:rPr lang="tr-TR" sz="1000" b="0" dirty="0" err="1">
                          <a:solidFill>
                            <a:schemeClr val="bg1"/>
                          </a:solidFill>
                          <a:latin typeface="Tahoma" panose="020B0604030504040204" pitchFamily="34" charset="0"/>
                          <a:ea typeface="Tahoma" panose="020B0604030504040204" pitchFamily="34" charset="0"/>
                          <a:cs typeface="Tahoma" panose="020B0604030504040204" pitchFamily="34" charset="0"/>
                        </a:rPr>
                        <a:t>disponibile</a:t>
                      </a:r>
                      <a:r>
                        <a:rPr lang="en-US" sz="1000" b="0" dirty="0">
                          <a:solidFill>
                            <a:schemeClr val="bg1"/>
                          </a:solidFill>
                          <a:latin typeface="Tahoma" panose="020B0604030504040204" pitchFamily="34" charset="0"/>
                          <a:ea typeface="Tahoma" panose="020B0604030504040204" pitchFamily="34" charset="0"/>
                          <a:cs typeface="Tahoma" panose="020B0604030504040204" pitchFamily="34" charset="0"/>
                        </a:rPr>
                        <a:t>; 0=</a:t>
                      </a:r>
                      <a:r>
                        <a:rPr lang="tr-TR" sz="1000" b="0" dirty="0" err="1">
                          <a:solidFill>
                            <a:schemeClr val="bg1"/>
                          </a:solidFill>
                          <a:latin typeface="Tahoma" panose="020B0604030504040204" pitchFamily="34" charset="0"/>
                          <a:ea typeface="Tahoma" panose="020B0604030504040204" pitchFamily="34" charset="0"/>
                          <a:cs typeface="Tahoma" panose="020B0604030504040204" pitchFamily="34" charset="0"/>
                        </a:rPr>
                        <a:t>non</a:t>
                      </a:r>
                      <a:r>
                        <a:rPr lang="tr-TR" sz="1000" b="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000" b="0" dirty="0" err="1">
                          <a:solidFill>
                            <a:schemeClr val="bg1"/>
                          </a:solidFill>
                          <a:latin typeface="Tahoma" panose="020B0604030504040204" pitchFamily="34" charset="0"/>
                          <a:ea typeface="Tahoma" panose="020B0604030504040204" pitchFamily="34" charset="0"/>
                          <a:cs typeface="Tahoma" panose="020B0604030504040204" pitchFamily="34" charset="0"/>
                        </a:rPr>
                        <a:t>disponibile</a:t>
                      </a:r>
                      <a:r>
                        <a:rPr lang="en-US" sz="1000" b="0" dirty="0">
                          <a:solidFill>
                            <a:schemeClr val="bg1"/>
                          </a:solidFill>
                          <a:latin typeface="Tahoma" panose="020B0604030504040204" pitchFamily="34" charset="0"/>
                          <a:ea typeface="Tahoma" panose="020B0604030504040204" pitchFamily="34" charset="0"/>
                          <a:cs typeface="Tahoma" panose="020B0604030504040204" pitchFamily="34" charset="0"/>
                        </a:rPr>
                        <a:t>)</a:t>
                      </a:r>
                    </a:p>
                  </a:txBody>
                  <a:tcPr marL="0" marR="0"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rgbClr val="FF0000"/>
                    </a:solidFill>
                  </a:tcPr>
                </a:tc>
                <a:extLst>
                  <a:ext uri="{0D108BD9-81ED-4DB2-BD59-A6C34878D82A}">
                    <a16:rowId xmlns:a16="http://schemas.microsoft.com/office/drawing/2014/main" val="598564214"/>
                  </a:ext>
                </a:extLst>
              </a:tr>
              <a:tr h="2317112">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27" name="Table 26">
            <a:extLst>
              <a:ext uri="{FF2B5EF4-FFF2-40B4-BE49-F238E27FC236}">
                <a16:creationId xmlns:a16="http://schemas.microsoft.com/office/drawing/2014/main" id="{3B2D27A8-E7E8-42FF-8A9C-8FF6740A9867}"/>
              </a:ext>
            </a:extLst>
          </p:cNvPr>
          <p:cNvGraphicFramePr>
            <a:graphicFrameLocks noGrp="1"/>
          </p:cNvGraphicFramePr>
          <p:nvPr>
            <p:extLst>
              <p:ext uri="{D42A27DB-BD31-4B8C-83A1-F6EECF244321}">
                <p14:modId xmlns:p14="http://schemas.microsoft.com/office/powerpoint/2010/main" val="3554689197"/>
              </p:ext>
            </p:extLst>
          </p:nvPr>
        </p:nvGraphicFramePr>
        <p:xfrm>
          <a:off x="6156926" y="862187"/>
          <a:ext cx="2952000" cy="2808000"/>
        </p:xfrm>
        <a:graphic>
          <a:graphicData uri="http://schemas.openxmlformats.org/drawingml/2006/table">
            <a:tbl>
              <a:tblPr firstRow="1" bandRow="1">
                <a:effectLst/>
                <a:tableStyleId>{5C22544A-7EE6-4342-B048-85BDC9FD1C3A}</a:tableStyleId>
              </a:tblPr>
              <a:tblGrid>
                <a:gridCol w="2952000">
                  <a:extLst>
                    <a:ext uri="{9D8B030D-6E8A-4147-A177-3AD203B41FA5}">
                      <a16:colId xmlns:a16="http://schemas.microsoft.com/office/drawing/2014/main" val="2003013874"/>
                    </a:ext>
                  </a:extLst>
                </a:gridCol>
              </a:tblGrid>
              <a:tr h="483828">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sz="12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D</a:t>
                      </a:r>
                      <a:r>
                        <a:rPr lang="it-IT" sz="1200" b="1" i="0" u="none" strike="noStrike" kern="1200" spc="0"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isponibilità</a:t>
                      </a:r>
                      <a:r>
                        <a:rPr lang="it-IT" sz="12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 di ingegneri qualificati</a:t>
                      </a:r>
                      <a:r>
                        <a:rPr lang="tr-TR" sz="12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000" b="0" dirty="0">
                          <a:solidFill>
                            <a:schemeClr val="bg1"/>
                          </a:solidFill>
                          <a:latin typeface="Tahoma" panose="020B0604030504040204" pitchFamily="34" charset="0"/>
                          <a:ea typeface="Tahoma" panose="020B0604030504040204" pitchFamily="34" charset="0"/>
                          <a:cs typeface="Tahoma" panose="020B0604030504040204" pitchFamily="34" charset="0"/>
                        </a:rPr>
                        <a:t>(10=</a:t>
                      </a:r>
                      <a:r>
                        <a:rPr lang="tr-TR" sz="1000" b="0" dirty="0" err="1">
                          <a:solidFill>
                            <a:schemeClr val="bg1"/>
                          </a:solidFill>
                          <a:latin typeface="Tahoma" panose="020B0604030504040204" pitchFamily="34" charset="0"/>
                          <a:ea typeface="Tahoma" panose="020B0604030504040204" pitchFamily="34" charset="0"/>
                          <a:cs typeface="Tahoma" panose="020B0604030504040204" pitchFamily="34" charset="0"/>
                        </a:rPr>
                        <a:t>disponibile</a:t>
                      </a:r>
                      <a:r>
                        <a:rPr lang="en-US" sz="1000" b="0" dirty="0">
                          <a:solidFill>
                            <a:schemeClr val="bg1"/>
                          </a:solidFill>
                          <a:latin typeface="Tahoma" panose="020B0604030504040204" pitchFamily="34" charset="0"/>
                          <a:ea typeface="Tahoma" panose="020B0604030504040204" pitchFamily="34" charset="0"/>
                          <a:cs typeface="Tahoma" panose="020B0604030504040204" pitchFamily="34" charset="0"/>
                        </a:rPr>
                        <a:t>; 0=</a:t>
                      </a:r>
                      <a:r>
                        <a:rPr lang="tr-TR" sz="1000" b="0" dirty="0" err="1">
                          <a:solidFill>
                            <a:schemeClr val="bg1"/>
                          </a:solidFill>
                          <a:latin typeface="Tahoma" panose="020B0604030504040204" pitchFamily="34" charset="0"/>
                          <a:ea typeface="Tahoma" panose="020B0604030504040204" pitchFamily="34" charset="0"/>
                          <a:cs typeface="Tahoma" panose="020B0604030504040204" pitchFamily="34" charset="0"/>
                        </a:rPr>
                        <a:t>non</a:t>
                      </a:r>
                      <a:r>
                        <a:rPr lang="tr-TR" sz="1000" b="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000" b="0" dirty="0" err="1">
                          <a:solidFill>
                            <a:schemeClr val="bg1"/>
                          </a:solidFill>
                          <a:latin typeface="Tahoma" panose="020B0604030504040204" pitchFamily="34" charset="0"/>
                          <a:ea typeface="Tahoma" panose="020B0604030504040204" pitchFamily="34" charset="0"/>
                          <a:cs typeface="Tahoma" panose="020B0604030504040204" pitchFamily="34" charset="0"/>
                        </a:rPr>
                        <a:t>disponibile</a:t>
                      </a:r>
                      <a:r>
                        <a:rPr lang="en-US" sz="1000" b="0" dirty="0">
                          <a:solidFill>
                            <a:schemeClr val="bg1"/>
                          </a:solidFill>
                          <a:latin typeface="Tahoma" panose="020B0604030504040204" pitchFamily="34" charset="0"/>
                          <a:ea typeface="Tahoma" panose="020B0604030504040204" pitchFamily="34" charset="0"/>
                          <a:cs typeface="Tahoma" panose="020B0604030504040204" pitchFamily="34" charset="0"/>
                        </a:rPr>
                        <a:t>)</a:t>
                      </a: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rgbClr val="FF0000"/>
                    </a:solidFill>
                  </a:tcPr>
                </a:tc>
                <a:extLst>
                  <a:ext uri="{0D108BD9-81ED-4DB2-BD59-A6C34878D82A}">
                    <a16:rowId xmlns:a16="http://schemas.microsoft.com/office/drawing/2014/main" val="598564214"/>
                  </a:ext>
                </a:extLst>
              </a:tr>
              <a:tr h="2324172">
                <a:tc>
                  <a:txBody>
                    <a:bodyPr/>
                    <a:lstStyle/>
                    <a:p>
                      <a:endParaRPr lang="en-US" dirty="0"/>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32" name="Chart 31">
            <a:extLst>
              <a:ext uri="{FF2B5EF4-FFF2-40B4-BE49-F238E27FC236}">
                <a16:creationId xmlns:a16="http://schemas.microsoft.com/office/drawing/2014/main" id="{EBB26337-3EAE-4610-82D1-B5FC00F4C3B8}"/>
              </a:ext>
            </a:extLst>
          </p:cNvPr>
          <p:cNvGraphicFramePr/>
          <p:nvPr>
            <p:extLst/>
          </p:nvPr>
        </p:nvGraphicFramePr>
        <p:xfrm>
          <a:off x="9036926" y="4075878"/>
          <a:ext cx="3084929" cy="2339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18">
            <a:extLst>
              <a:ext uri="{FF2B5EF4-FFF2-40B4-BE49-F238E27FC236}">
                <a16:creationId xmlns:a16="http://schemas.microsoft.com/office/drawing/2014/main" id="{EF2C3285-D6CA-4605-A66D-9DE2CB847F6E}"/>
              </a:ext>
            </a:extLst>
          </p:cNvPr>
          <p:cNvGraphicFramePr>
            <a:graphicFrameLocks/>
          </p:cNvGraphicFramePr>
          <p:nvPr>
            <p:extLst>
              <p:ext uri="{D42A27DB-BD31-4B8C-83A1-F6EECF244321}">
                <p14:modId xmlns:p14="http://schemas.microsoft.com/office/powerpoint/2010/main" val="2804515680"/>
              </p:ext>
            </p:extLst>
          </p:nvPr>
        </p:nvGraphicFramePr>
        <p:xfrm>
          <a:off x="6350181" y="1414042"/>
          <a:ext cx="2551774" cy="2302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a:extLst>
              <a:ext uri="{FF2B5EF4-FFF2-40B4-BE49-F238E27FC236}">
                <a16:creationId xmlns:a16="http://schemas.microsoft.com/office/drawing/2014/main" id="{08701A6C-57F3-4334-9F59-7496EB16640F}"/>
              </a:ext>
            </a:extLst>
          </p:cNvPr>
          <p:cNvGraphicFramePr>
            <a:graphicFrameLocks noGrp="1"/>
          </p:cNvGraphicFramePr>
          <p:nvPr>
            <p:extLst>
              <p:ext uri="{D42A27DB-BD31-4B8C-83A1-F6EECF244321}">
                <p14:modId xmlns:p14="http://schemas.microsoft.com/office/powerpoint/2010/main" val="2726347276"/>
              </p:ext>
            </p:extLst>
          </p:nvPr>
        </p:nvGraphicFramePr>
        <p:xfrm>
          <a:off x="73635" y="871591"/>
          <a:ext cx="3779313" cy="2808000"/>
        </p:xfrm>
        <a:graphic>
          <a:graphicData uri="http://schemas.openxmlformats.org/drawingml/2006/table">
            <a:tbl>
              <a:tblPr firstRow="1" bandRow="1">
                <a:effectLst/>
                <a:tableStyleId>{5C22544A-7EE6-4342-B048-85BDC9FD1C3A}</a:tableStyleId>
              </a:tblPr>
              <a:tblGrid>
                <a:gridCol w="3779313">
                  <a:extLst>
                    <a:ext uri="{9D8B030D-6E8A-4147-A177-3AD203B41FA5}">
                      <a16:colId xmlns:a16="http://schemas.microsoft.com/office/drawing/2014/main" val="2003013874"/>
                    </a:ext>
                  </a:extLst>
                </a:gridCol>
              </a:tblGrid>
              <a:tr h="486308">
                <a:tc>
                  <a:txBody>
                    <a:bodyPr/>
                    <a:lstStyle/>
                    <a:p>
                      <a:pPr algn="ctr"/>
                      <a:r>
                        <a:rPr lang="tr-TR" sz="1200" b="1" dirty="0" err="1">
                          <a:latin typeface="Tahoma" panose="020B0604030504040204" pitchFamily="34" charset="0"/>
                          <a:ea typeface="Tahoma" panose="020B0604030504040204" pitchFamily="34" charset="0"/>
                          <a:cs typeface="Tahoma" panose="020B0604030504040204" pitchFamily="34" charset="0"/>
                        </a:rPr>
                        <a:t>Numero</a:t>
                      </a:r>
                      <a:r>
                        <a:rPr lang="tr-TR" sz="1200" b="1" dirty="0">
                          <a:latin typeface="Tahoma" panose="020B0604030504040204" pitchFamily="34" charset="0"/>
                          <a:ea typeface="Tahoma" panose="020B0604030504040204" pitchFamily="34" charset="0"/>
                          <a:cs typeface="Tahoma" panose="020B0604030504040204" pitchFamily="34" charset="0"/>
                        </a:rPr>
                        <a:t> </a:t>
                      </a:r>
                      <a:r>
                        <a:rPr lang="tr-TR" sz="1200" b="1" dirty="0" err="1">
                          <a:latin typeface="Tahoma" panose="020B0604030504040204" pitchFamily="34" charset="0"/>
                          <a:ea typeface="Tahoma" panose="020B0604030504040204" pitchFamily="34" charset="0"/>
                          <a:cs typeface="Tahoma" panose="020B0604030504040204" pitchFamily="34" charset="0"/>
                        </a:rPr>
                        <a:t>annuale</a:t>
                      </a:r>
                      <a:r>
                        <a:rPr lang="tr-TR" sz="1200" b="1" dirty="0">
                          <a:latin typeface="Tahoma" panose="020B0604030504040204" pitchFamily="34" charset="0"/>
                          <a:ea typeface="Tahoma" panose="020B0604030504040204" pitchFamily="34" charset="0"/>
                          <a:cs typeface="Tahoma" panose="020B0604030504040204" pitchFamily="34" charset="0"/>
                        </a:rPr>
                        <a:t> di </a:t>
                      </a:r>
                      <a:r>
                        <a:rPr lang="tr-TR" sz="1200" b="1" dirty="0" err="1">
                          <a:latin typeface="Tahoma" panose="020B0604030504040204" pitchFamily="34" charset="0"/>
                          <a:ea typeface="Tahoma" panose="020B0604030504040204" pitchFamily="34" charset="0"/>
                          <a:cs typeface="Tahoma" panose="020B0604030504040204" pitchFamily="34" charset="0"/>
                        </a:rPr>
                        <a:t>laureati</a:t>
                      </a:r>
                      <a:r>
                        <a:rPr lang="en-US" sz="1200" b="0" dirty="0">
                          <a:latin typeface="Tahoma" panose="020B0604030504040204" pitchFamily="34" charset="0"/>
                          <a:ea typeface="Tahoma" panose="020B0604030504040204" pitchFamily="34" charset="0"/>
                          <a:cs typeface="Tahoma" panose="020B0604030504040204" pitchFamily="34" charset="0"/>
                        </a:rPr>
                        <a:t> (</a:t>
                      </a:r>
                      <a:r>
                        <a:rPr lang="tr-TR" sz="1200" b="0" dirty="0" err="1">
                          <a:latin typeface="Tahoma" panose="020B0604030504040204" pitchFamily="34" charset="0"/>
                          <a:ea typeface="Tahoma" panose="020B0604030504040204" pitchFamily="34" charset="0"/>
                          <a:cs typeface="Tahoma" panose="020B0604030504040204" pitchFamily="34" charset="0"/>
                        </a:rPr>
                        <a:t>migliaia</a:t>
                      </a:r>
                      <a:r>
                        <a:rPr lang="en-US" sz="1200" b="0" dirty="0">
                          <a:latin typeface="Tahoma" panose="020B0604030504040204" pitchFamily="34" charset="0"/>
                          <a:ea typeface="Tahoma" panose="020B0604030504040204" pitchFamily="34" charset="0"/>
                          <a:cs typeface="Tahoma" panose="020B0604030504040204" pitchFamily="34" charset="0"/>
                        </a:rPr>
                        <a:t>) </a:t>
                      </a:r>
                      <a:endParaRPr lang="en-US" sz="2400" b="0" dirty="0">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rgbClr val="FF0000"/>
                    </a:solidFill>
                  </a:tcPr>
                </a:tc>
                <a:extLst>
                  <a:ext uri="{0D108BD9-81ED-4DB2-BD59-A6C34878D82A}">
                    <a16:rowId xmlns:a16="http://schemas.microsoft.com/office/drawing/2014/main" val="598564214"/>
                  </a:ext>
                </a:extLst>
              </a:tr>
              <a:tr h="2321692">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20" name="Table 19">
            <a:extLst>
              <a:ext uri="{FF2B5EF4-FFF2-40B4-BE49-F238E27FC236}">
                <a16:creationId xmlns:a16="http://schemas.microsoft.com/office/drawing/2014/main" id="{556C6A04-C96C-42F1-B14B-9BAC98E681F7}"/>
              </a:ext>
            </a:extLst>
          </p:cNvPr>
          <p:cNvGraphicFramePr>
            <a:graphicFrameLocks noGrp="1"/>
          </p:cNvGraphicFramePr>
          <p:nvPr>
            <p:extLst>
              <p:ext uri="{D42A27DB-BD31-4B8C-83A1-F6EECF244321}">
                <p14:modId xmlns:p14="http://schemas.microsoft.com/office/powerpoint/2010/main" val="3646942704"/>
              </p:ext>
            </p:extLst>
          </p:nvPr>
        </p:nvGraphicFramePr>
        <p:xfrm>
          <a:off x="72907" y="3753603"/>
          <a:ext cx="3779313" cy="2808000"/>
        </p:xfrm>
        <a:graphic>
          <a:graphicData uri="http://schemas.openxmlformats.org/drawingml/2006/table">
            <a:tbl>
              <a:tblPr firstRow="1" bandRow="1">
                <a:effectLst/>
                <a:tableStyleId>{5C22544A-7EE6-4342-B048-85BDC9FD1C3A}</a:tableStyleId>
              </a:tblPr>
              <a:tblGrid>
                <a:gridCol w="3779313">
                  <a:extLst>
                    <a:ext uri="{9D8B030D-6E8A-4147-A177-3AD203B41FA5}">
                      <a16:colId xmlns:a16="http://schemas.microsoft.com/office/drawing/2014/main" val="2003013874"/>
                    </a:ext>
                  </a:extLst>
                </a:gridCol>
              </a:tblGrid>
              <a:tr h="316946">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it-IT" sz="1300" b="1" kern="1200" dirty="0">
                          <a:solidFill>
                            <a:schemeClr val="lt1"/>
                          </a:solidFill>
                          <a:latin typeface="Tahoma" panose="020B0604030504040204" pitchFamily="34" charset="0"/>
                          <a:ea typeface="Tahoma" panose="020B0604030504040204" pitchFamily="34" charset="0"/>
                          <a:cs typeface="Tahoma" panose="020B0604030504040204" pitchFamily="34" charset="0"/>
                        </a:rPr>
                        <a:t>Forza lavoro per livello di istruzione</a:t>
                      </a:r>
                      <a:endParaRPr lang="en-US" sz="1300" b="1" kern="1200" dirty="0">
                        <a:solidFill>
                          <a:schemeClr val="lt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rgbClr val="FF0000"/>
                    </a:solidFill>
                  </a:tcPr>
                </a:tc>
                <a:extLst>
                  <a:ext uri="{0D108BD9-81ED-4DB2-BD59-A6C34878D82A}">
                    <a16:rowId xmlns:a16="http://schemas.microsoft.com/office/drawing/2014/main" val="598564214"/>
                  </a:ext>
                </a:extLst>
              </a:tr>
              <a:tr h="2491054">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3" name="Chart 12"/>
          <p:cNvGraphicFramePr/>
          <p:nvPr>
            <p:extLst/>
          </p:nvPr>
        </p:nvGraphicFramePr>
        <p:xfrm>
          <a:off x="-150525" y="4161895"/>
          <a:ext cx="3963578" cy="22951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p:nvPr>
            <p:extLst/>
          </p:nvPr>
        </p:nvGraphicFramePr>
        <p:xfrm>
          <a:off x="830721" y="4484470"/>
          <a:ext cx="2206487" cy="1639956"/>
        </p:xfrm>
        <a:graphic>
          <a:graphicData uri="http://schemas.openxmlformats.org/drawingml/2006/chart">
            <c:chart xmlns:c="http://schemas.openxmlformats.org/drawingml/2006/chart" xmlns:r="http://schemas.openxmlformats.org/officeDocument/2006/relationships" r:id="rId6"/>
          </a:graphicData>
        </a:graphic>
      </p:graphicFrame>
      <p:sp>
        <p:nvSpPr>
          <p:cNvPr id="32771" name="Rectangle 217"/>
          <p:cNvSpPr>
            <a:spLocks noChangeArrowheads="1"/>
          </p:cNvSpPr>
          <p:nvPr/>
        </p:nvSpPr>
        <p:spPr bwMode="auto">
          <a:xfrm>
            <a:off x="4931" y="6642881"/>
            <a:ext cx="12095214" cy="215444"/>
          </a:xfrm>
          <a:prstGeom prst="rect">
            <a:avLst/>
          </a:prstGeom>
          <a:noFill/>
          <a:ln w="9525">
            <a:noFill/>
            <a:miter lim="800000"/>
            <a:headEnd/>
            <a:tailEnd/>
          </a:ln>
        </p:spPr>
        <p:txBody>
          <a:bodyPr wrap="square" anchor="ctr">
            <a:spAutoFit/>
          </a:bodyPr>
          <a:lstStyle/>
          <a:p>
            <a:r>
              <a:rPr lang="tr-TR" sz="800" dirty="0" err="1">
                <a:latin typeface="Tahoma" panose="020B0604030504040204" pitchFamily="34" charset="0"/>
                <a:ea typeface="Tahoma" panose="020B0604030504040204" pitchFamily="34" charset="0"/>
                <a:cs typeface="Tahoma" panose="020B0604030504040204" pitchFamily="34" charset="0"/>
              </a:rPr>
              <a:t>Fonte</a:t>
            </a:r>
            <a:r>
              <a:rPr lang="en-US" sz="800" dirty="0">
                <a:latin typeface="Tahoma" panose="020B0604030504040204" pitchFamily="34" charset="0"/>
                <a:ea typeface="Tahoma" panose="020B0604030504040204" pitchFamily="34" charset="0"/>
                <a:cs typeface="Tahoma" panose="020B0604030504040204" pitchFamily="34" charset="0"/>
              </a:rPr>
              <a:t>: Ministry of National Education, Council of Higher Education</a:t>
            </a:r>
            <a:r>
              <a:rPr lang="tr-TR" sz="800" dirty="0">
                <a:latin typeface="Tahoma" panose="020B0604030504040204" pitchFamily="34" charset="0"/>
                <a:ea typeface="Tahoma" panose="020B0604030504040204" pitchFamily="34" charset="0"/>
                <a:cs typeface="Tahoma" panose="020B0604030504040204" pitchFamily="34" charset="0"/>
              </a:rPr>
              <a:t>, Turkstat, </a:t>
            </a:r>
            <a:r>
              <a:rPr lang="en-US" sz="800" dirty="0">
                <a:latin typeface="Tahoma" panose="020B0604030504040204" pitchFamily="34" charset="0"/>
                <a:ea typeface="Tahoma" panose="020B0604030504040204" pitchFamily="34" charset="0"/>
                <a:cs typeface="Tahoma" panose="020B0604030504040204" pitchFamily="34" charset="0"/>
              </a:rPr>
              <a:t>IMD World Competitiveness Yearbook Executive Opinion Survey based on an index from 0 to 10; Eurostat, OECD, BLS</a:t>
            </a:r>
            <a:r>
              <a:rPr lang="tr-TR" sz="800" dirty="0">
                <a:latin typeface="Tahoma" panose="020B0604030504040204" pitchFamily="34" charset="0"/>
                <a:ea typeface="Tahoma" panose="020B0604030504040204" pitchFamily="34" charset="0"/>
                <a:cs typeface="Tahoma" panose="020B0604030504040204" pitchFamily="34" charset="0"/>
              </a:rPr>
              <a:t> </a:t>
            </a:r>
            <a:endParaRPr lang="en-US" sz="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2" name="Table 21">
            <a:extLst>
              <a:ext uri="{FF2B5EF4-FFF2-40B4-BE49-F238E27FC236}">
                <a16:creationId xmlns:a16="http://schemas.microsoft.com/office/drawing/2014/main" id="{84BD051F-5789-48F7-9082-91F93EB84300}"/>
              </a:ext>
            </a:extLst>
          </p:cNvPr>
          <p:cNvGraphicFramePr>
            <a:graphicFrameLocks noGrp="1"/>
          </p:cNvGraphicFramePr>
          <p:nvPr>
            <p:extLst>
              <p:ext uri="{D42A27DB-BD31-4B8C-83A1-F6EECF244321}">
                <p14:modId xmlns:p14="http://schemas.microsoft.com/office/powerpoint/2010/main" val="2713228924"/>
              </p:ext>
            </p:extLst>
          </p:nvPr>
        </p:nvGraphicFramePr>
        <p:xfrm>
          <a:off x="0" y="-3390"/>
          <a:ext cx="12192000" cy="80477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477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Forza</a:t>
                      </a:r>
                      <a:r>
                        <a:rPr kumimoji="0" lang="tr-TR" sz="1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6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lavoro</a:t>
                      </a:r>
                      <a:r>
                        <a:rPr kumimoji="0" lang="tr-TR" sz="1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6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giovane</a:t>
                      </a:r>
                      <a:r>
                        <a:rPr kumimoji="0" lang="tr-TR" sz="1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e </a:t>
                      </a:r>
                      <a:r>
                        <a:rPr kumimoji="0" lang="tr-TR" sz="16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qualificata</a:t>
                      </a:r>
                      <a:endParaRPr kumimoji="0" lang="en-US" sz="1600" b="1" i="0" u="none" strike="noStrike" kern="1200" cap="none" spc="0" normalizeH="0" baseline="0" noProof="0" dirty="0">
                        <a:ln>
                          <a:noFill/>
                        </a:ln>
                        <a:solidFill>
                          <a:srgbClr val="FFFFFF"/>
                        </a:solidFill>
                        <a:effectLst/>
                        <a:uLnTx/>
                        <a:uFillTx/>
                        <a:latin typeface="+mn-lt"/>
                        <a:ea typeface="+mn-ea"/>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defTabSz="457200" fontAlgn="base">
                        <a:spcBef>
                          <a:spcPct val="0"/>
                        </a:spcBef>
                        <a:spcAft>
                          <a:spcPct val="0"/>
                        </a:spcAft>
                      </a:pPr>
                      <a:r>
                        <a:rPr lang="it-IT" sz="1600" dirty="0"/>
                        <a:t>Il sistema educativo della Turchia è stato aggiornato per supportare un pool di lavoro qualificato </a:t>
                      </a:r>
                      <a:endParaRPr lang="tr-TR" sz="1600" dirty="0"/>
                    </a:p>
                    <a:p>
                      <a:pPr defTabSz="457200" fontAlgn="base">
                        <a:spcBef>
                          <a:spcPct val="0"/>
                        </a:spcBef>
                        <a:spcAft>
                          <a:spcPct val="0"/>
                        </a:spcAft>
                      </a:pPr>
                      <a:r>
                        <a:rPr lang="it-IT" sz="1600" dirty="0"/>
                        <a:t>che soddisfi i requisiti aziendali</a:t>
                      </a:r>
                      <a:r>
                        <a:rPr lang="tr-TR" sz="1600" dirty="0"/>
                        <a:t>..</a:t>
                      </a:r>
                      <a:endParaRPr lang="en-US" sz="1600" b="1"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graphicFrame>
        <p:nvGraphicFramePr>
          <p:cNvPr id="6" name="Chart 5">
            <a:extLst>
              <a:ext uri="{FF2B5EF4-FFF2-40B4-BE49-F238E27FC236}">
                <a16:creationId xmlns:a16="http://schemas.microsoft.com/office/drawing/2014/main" id="{EA617BFD-A78A-46E9-8D33-4C315A15B292}"/>
              </a:ext>
            </a:extLst>
          </p:cNvPr>
          <p:cNvGraphicFramePr/>
          <p:nvPr>
            <p:extLst>
              <p:ext uri="{D42A27DB-BD31-4B8C-83A1-F6EECF244321}">
                <p14:modId xmlns:p14="http://schemas.microsoft.com/office/powerpoint/2010/main" val="4011446569"/>
              </p:ext>
            </p:extLst>
          </p:nvPr>
        </p:nvGraphicFramePr>
        <p:xfrm>
          <a:off x="174740" y="1332938"/>
          <a:ext cx="3438939" cy="2399123"/>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490E9704-E98A-422F-93F2-AE7431A3877A}"/>
              </a:ext>
            </a:extLst>
          </p:cNvPr>
          <p:cNvSpPr txBox="1"/>
          <p:nvPr/>
        </p:nvSpPr>
        <p:spPr>
          <a:xfrm>
            <a:off x="166256" y="4174887"/>
            <a:ext cx="740908" cy="246221"/>
          </a:xfrm>
          <a:prstGeom prst="rect">
            <a:avLst/>
          </a:prstGeom>
          <a:noFill/>
        </p:spPr>
        <p:txBody>
          <a:bodyPr wrap="none" rtlCol="0">
            <a:spAutoFit/>
          </a:bodyPr>
          <a:lstStyle/>
          <a:p>
            <a:r>
              <a:rPr lang="tr-TR" sz="1000" dirty="0" err="1">
                <a:latin typeface="Tahoma" panose="020B0604030504040204" pitchFamily="34" charset="0"/>
                <a:ea typeface="Tahoma" panose="020B0604030504040204" pitchFamily="34" charset="0"/>
                <a:cs typeface="Tahoma" panose="020B0604030504040204" pitchFamily="34" charset="0"/>
              </a:rPr>
              <a:t>University</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9" name="Block Arc 8">
            <a:extLst>
              <a:ext uri="{FF2B5EF4-FFF2-40B4-BE49-F238E27FC236}">
                <a16:creationId xmlns:a16="http://schemas.microsoft.com/office/drawing/2014/main" id="{684C6E76-EB4A-47CF-BF20-79B6FBB8838D}"/>
              </a:ext>
            </a:extLst>
          </p:cNvPr>
          <p:cNvSpPr/>
          <p:nvPr/>
        </p:nvSpPr>
        <p:spPr>
          <a:xfrm rot="19643118">
            <a:off x="124773" y="4116763"/>
            <a:ext cx="278300" cy="310002"/>
          </a:xfrm>
          <a:prstGeom prst="blockArc">
            <a:avLst/>
          </a:prstGeom>
          <a:solidFill>
            <a:srgbClr val="1399E3"/>
          </a:solidFill>
          <a:ln>
            <a:solidFill>
              <a:srgbClr val="1399E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1CD45D4B-82AB-4383-8AE8-EB130F294DA2}"/>
              </a:ext>
            </a:extLst>
          </p:cNvPr>
          <p:cNvSpPr txBox="1"/>
          <p:nvPr/>
        </p:nvSpPr>
        <p:spPr>
          <a:xfrm>
            <a:off x="2427451" y="4173168"/>
            <a:ext cx="1350050" cy="246221"/>
          </a:xfrm>
          <a:prstGeom prst="rect">
            <a:avLst/>
          </a:prstGeom>
          <a:noFill/>
        </p:spPr>
        <p:txBody>
          <a:bodyPr wrap="none" rtlCol="0">
            <a:spAutoFit/>
          </a:bodyPr>
          <a:lstStyle/>
          <a:p>
            <a:r>
              <a:rPr lang="tr-TR" sz="1000" dirty="0">
                <a:latin typeface="Tahoma" panose="020B0604030504040204" pitchFamily="34" charset="0"/>
                <a:ea typeface="Tahoma" panose="020B0604030504040204" pitchFamily="34" charset="0"/>
                <a:cs typeface="Tahoma" panose="020B0604030504040204" pitchFamily="34" charset="0"/>
              </a:rPr>
              <a:t>High School &amp; </a:t>
            </a:r>
            <a:r>
              <a:rPr lang="tr-TR" sz="1000" dirty="0" err="1">
                <a:latin typeface="Tahoma" panose="020B0604030504040204" pitchFamily="34" charset="0"/>
                <a:ea typeface="Tahoma" panose="020B0604030504040204" pitchFamily="34" charset="0"/>
                <a:cs typeface="Tahoma" panose="020B0604030504040204" pitchFamily="34" charset="0"/>
              </a:rPr>
              <a:t>below</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25" name="Block Arc 24">
            <a:extLst>
              <a:ext uri="{FF2B5EF4-FFF2-40B4-BE49-F238E27FC236}">
                <a16:creationId xmlns:a16="http://schemas.microsoft.com/office/drawing/2014/main" id="{E5FB1208-64CE-4D3C-9406-2581564EE011}"/>
              </a:ext>
            </a:extLst>
          </p:cNvPr>
          <p:cNvSpPr/>
          <p:nvPr/>
        </p:nvSpPr>
        <p:spPr>
          <a:xfrm rot="9037529">
            <a:off x="3521847" y="4174605"/>
            <a:ext cx="278300" cy="310002"/>
          </a:xfrm>
          <a:prstGeom prst="blockArc">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2F2CE9A0-5A14-475E-BC08-335D5FFF571A}"/>
              </a:ext>
            </a:extLst>
          </p:cNvPr>
          <p:cNvSpPr txBox="1"/>
          <p:nvPr/>
        </p:nvSpPr>
        <p:spPr>
          <a:xfrm rot="17848779">
            <a:off x="1539228" y="4972886"/>
            <a:ext cx="669853" cy="423574"/>
          </a:xfrm>
          <a:prstGeom prst="rect">
            <a:avLst/>
          </a:prstGeom>
          <a:noFill/>
        </p:spPr>
        <p:txBody>
          <a:bodyPr vert="horz" wrap="square" rtlCol="0">
            <a:prstTxWarp prst="textArchUp">
              <a:avLst/>
            </a:prstTxWarp>
            <a:spAutoFit/>
          </a:bodyPr>
          <a:lstStyle/>
          <a:p>
            <a:r>
              <a:rPr lang="tr-TR" sz="900" b="1" dirty="0">
                <a:latin typeface="Tahoma" panose="020B0604030504040204" pitchFamily="34" charset="0"/>
                <a:ea typeface="Tahoma" panose="020B0604030504040204" pitchFamily="34" charset="0"/>
                <a:cs typeface="Tahoma" panose="020B0604030504040204" pitchFamily="34" charset="0"/>
              </a:rPr>
              <a:t>2002</a:t>
            </a:r>
            <a:endParaRPr lang="en-US" sz="9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Table 27">
            <a:extLst>
              <a:ext uri="{FF2B5EF4-FFF2-40B4-BE49-F238E27FC236}">
                <a16:creationId xmlns:a16="http://schemas.microsoft.com/office/drawing/2014/main" id="{74359B5B-8D7B-450B-AEA4-119D78B9F094}"/>
              </a:ext>
            </a:extLst>
          </p:cNvPr>
          <p:cNvGraphicFramePr>
            <a:graphicFrameLocks noGrp="1"/>
          </p:cNvGraphicFramePr>
          <p:nvPr>
            <p:extLst>
              <p:ext uri="{D42A27DB-BD31-4B8C-83A1-F6EECF244321}">
                <p14:modId xmlns:p14="http://schemas.microsoft.com/office/powerpoint/2010/main" val="2438402161"/>
              </p:ext>
            </p:extLst>
          </p:nvPr>
        </p:nvGraphicFramePr>
        <p:xfrm>
          <a:off x="6156926" y="3744053"/>
          <a:ext cx="2952000" cy="2920428"/>
        </p:xfrm>
        <a:graphic>
          <a:graphicData uri="http://schemas.openxmlformats.org/drawingml/2006/table">
            <a:tbl>
              <a:tblPr firstRow="1" bandRow="1">
                <a:effectLst/>
                <a:tableStyleId>{5C22544A-7EE6-4342-B048-85BDC9FD1C3A}</a:tableStyleId>
              </a:tblPr>
              <a:tblGrid>
                <a:gridCol w="2952000">
                  <a:extLst>
                    <a:ext uri="{9D8B030D-6E8A-4147-A177-3AD203B41FA5}">
                      <a16:colId xmlns:a16="http://schemas.microsoft.com/office/drawing/2014/main" val="2003013874"/>
                    </a:ext>
                  </a:extLst>
                </a:gridCol>
              </a:tblGrid>
              <a:tr h="344772">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Il</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costo</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orario</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del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lavoro</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nel</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settore</a:t>
                      </a:r>
                      <a:r>
                        <a:rPr lang="tr-TR" sz="1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manifatturiero</a:t>
                      </a:r>
                      <a:endParaRPr lang="en-US" sz="9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0" marR="0"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rgbClr val="FF0000"/>
                    </a:solidFill>
                  </a:tcPr>
                </a:tc>
                <a:extLst>
                  <a:ext uri="{0D108BD9-81ED-4DB2-BD59-A6C34878D82A}">
                    <a16:rowId xmlns:a16="http://schemas.microsoft.com/office/drawing/2014/main" val="598564214"/>
                  </a:ext>
                </a:extLst>
              </a:tr>
              <a:tr h="2463228">
                <a:tc>
                  <a: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31" name="Chart 30">
            <a:extLst>
              <a:ext uri="{FF2B5EF4-FFF2-40B4-BE49-F238E27FC236}">
                <a16:creationId xmlns:a16="http://schemas.microsoft.com/office/drawing/2014/main" id="{E7484FD2-B880-4BD0-B758-2EFF09ADD29D}"/>
              </a:ext>
            </a:extLst>
          </p:cNvPr>
          <p:cNvGraphicFramePr/>
          <p:nvPr>
            <p:extLst>
              <p:ext uri="{D42A27DB-BD31-4B8C-83A1-F6EECF244321}">
                <p14:modId xmlns:p14="http://schemas.microsoft.com/office/powerpoint/2010/main" val="3922032734"/>
              </p:ext>
            </p:extLst>
          </p:nvPr>
        </p:nvGraphicFramePr>
        <p:xfrm>
          <a:off x="6183659" y="4162537"/>
          <a:ext cx="2853267" cy="2209108"/>
        </p:xfrm>
        <a:graphic>
          <a:graphicData uri="http://schemas.openxmlformats.org/drawingml/2006/chart">
            <c:chart xmlns:c="http://schemas.openxmlformats.org/drawingml/2006/chart" xmlns:r="http://schemas.openxmlformats.org/officeDocument/2006/relationships" r:id="rId8"/>
          </a:graphicData>
        </a:graphic>
      </p:graphicFrame>
      <p:sp>
        <p:nvSpPr>
          <p:cNvPr id="12" name="Rectangle 11">
            <a:extLst>
              <a:ext uri="{FF2B5EF4-FFF2-40B4-BE49-F238E27FC236}">
                <a16:creationId xmlns:a16="http://schemas.microsoft.com/office/drawing/2014/main" id="{D150E9B3-9CD3-4E7F-80CC-C453C12C1075}"/>
              </a:ext>
            </a:extLst>
          </p:cNvPr>
          <p:cNvSpPr/>
          <p:nvPr/>
        </p:nvSpPr>
        <p:spPr>
          <a:xfrm>
            <a:off x="8358888" y="4234339"/>
            <a:ext cx="724878" cy="230832"/>
          </a:xfrm>
          <a:prstGeom prst="rect">
            <a:avLst/>
          </a:prstGeom>
        </p:spPr>
        <p:txBody>
          <a:bodyPr wrap="none">
            <a:spAutoFit/>
          </a:bodyPr>
          <a:lstStyle/>
          <a:p>
            <a:r>
              <a:rPr lang="tr-TR" sz="900" dirty="0">
                <a:latin typeface="Tahoma" panose="020B0604030504040204" pitchFamily="34" charset="0"/>
                <a:ea typeface="Tahoma" panose="020B0604030504040204" pitchFamily="34" charset="0"/>
                <a:cs typeface="Tahoma" panose="020B0604030504040204" pitchFamily="34" charset="0"/>
              </a:rPr>
              <a:t>USD, 2017</a:t>
            </a:r>
            <a:endParaRPr lang="en-US" sz="900" dirty="0"/>
          </a:p>
        </p:txBody>
      </p:sp>
      <p:sp>
        <p:nvSpPr>
          <p:cNvPr id="19" name="TextBox 18">
            <a:extLst>
              <a:ext uri="{FF2B5EF4-FFF2-40B4-BE49-F238E27FC236}">
                <a16:creationId xmlns:a16="http://schemas.microsoft.com/office/drawing/2014/main" id="{716FA51E-F2C1-47A4-B69D-FAB7AD229925}"/>
              </a:ext>
            </a:extLst>
          </p:cNvPr>
          <p:cNvSpPr txBox="1"/>
          <p:nvPr/>
        </p:nvSpPr>
        <p:spPr>
          <a:xfrm>
            <a:off x="8344283" y="1379804"/>
            <a:ext cx="466794" cy="246221"/>
          </a:xfrm>
          <a:prstGeom prst="rect">
            <a:avLst/>
          </a:prstGeom>
          <a:noFill/>
        </p:spPr>
        <p:txBody>
          <a:bodyPr wrap="none" rtlCol="0">
            <a:spAutoFit/>
          </a:bodyPr>
          <a:lstStyle/>
          <a:p>
            <a:r>
              <a:rPr lang="tr-TR" sz="1000" dirty="0">
                <a:latin typeface="Tahoma" panose="020B0604030504040204" pitchFamily="34" charset="0"/>
                <a:ea typeface="Tahoma" panose="020B0604030504040204" pitchFamily="34" charset="0"/>
                <a:cs typeface="Tahoma" panose="020B0604030504040204" pitchFamily="34" charset="0"/>
              </a:rPr>
              <a:t>2017</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36" name="TextBox 35">
            <a:extLst>
              <a:ext uri="{FF2B5EF4-FFF2-40B4-BE49-F238E27FC236}">
                <a16:creationId xmlns:a16="http://schemas.microsoft.com/office/drawing/2014/main" id="{E6C26626-1CEB-4FF2-B426-769B10A265A9}"/>
              </a:ext>
            </a:extLst>
          </p:cNvPr>
          <p:cNvSpPr txBox="1"/>
          <p:nvPr/>
        </p:nvSpPr>
        <p:spPr>
          <a:xfrm>
            <a:off x="11200015" y="1517944"/>
            <a:ext cx="466794" cy="246221"/>
          </a:xfrm>
          <a:prstGeom prst="rect">
            <a:avLst/>
          </a:prstGeom>
          <a:noFill/>
        </p:spPr>
        <p:txBody>
          <a:bodyPr wrap="none" rtlCol="0">
            <a:spAutoFit/>
          </a:bodyPr>
          <a:lstStyle/>
          <a:p>
            <a:r>
              <a:rPr lang="tr-TR" sz="1000" dirty="0">
                <a:latin typeface="Tahoma" panose="020B0604030504040204" pitchFamily="34" charset="0"/>
                <a:ea typeface="Tahoma" panose="020B0604030504040204" pitchFamily="34" charset="0"/>
                <a:cs typeface="Tahoma" panose="020B0604030504040204" pitchFamily="34" charset="0"/>
              </a:rPr>
              <a:t>2017</a:t>
            </a:r>
            <a:endParaRPr lang="en-US" sz="1000" dirty="0">
              <a:latin typeface="Tahoma" panose="020B0604030504040204" pitchFamily="34" charset="0"/>
              <a:ea typeface="Tahoma" panose="020B0604030504040204" pitchFamily="34" charset="0"/>
              <a:cs typeface="Tahoma" panose="020B0604030504040204" pitchFamily="34" charset="0"/>
            </a:endParaRPr>
          </a:p>
        </p:txBody>
      </p:sp>
      <p:sp>
        <p:nvSpPr>
          <p:cNvPr id="35" name="Isosceles Triangle 34">
            <a:extLst>
              <a:ext uri="{FF2B5EF4-FFF2-40B4-BE49-F238E27FC236}">
                <a16:creationId xmlns:a16="http://schemas.microsoft.com/office/drawing/2014/main" id="{D0AE22FB-3D68-4144-A70A-FB0C9B881695}"/>
              </a:ext>
            </a:extLst>
          </p:cNvPr>
          <p:cNvSpPr/>
          <p:nvPr/>
        </p:nvSpPr>
        <p:spPr>
          <a:xfrm rot="5400000">
            <a:off x="2213632" y="2602637"/>
            <a:ext cx="5670514" cy="2187156"/>
          </a:xfrm>
          <a:prstGeom prst="triangle">
            <a:avLst/>
          </a:prstGeom>
          <a:solidFill>
            <a:srgbClr val="C9E8F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F82895A-C503-4450-B198-89F392E7A0B4}"/>
              </a:ext>
            </a:extLst>
          </p:cNvPr>
          <p:cNvSpPr/>
          <p:nvPr/>
        </p:nvSpPr>
        <p:spPr>
          <a:xfrm rot="16530540">
            <a:off x="547614" y="4607395"/>
            <a:ext cx="1420863" cy="1197088"/>
          </a:xfrm>
          <a:prstGeom prst="rect">
            <a:avLst/>
          </a:prstGeom>
          <a:noFill/>
        </p:spPr>
        <p:txBody>
          <a:bodyPr wrap="none" lIns="91440" tIns="45720" rIns="91440" bIns="45720">
            <a:prstTxWarp prst="textArchUp">
              <a:avLst/>
            </a:prstTxWarp>
            <a:spAutoFit/>
          </a:bodyPr>
          <a:lstStyle/>
          <a:p>
            <a:pPr algn="ctr"/>
            <a:r>
              <a:rPr lang="tr-TR" sz="1200" b="1" cap="none" dirty="0">
                <a:ln w="0"/>
                <a:solidFill>
                  <a:schemeClr val="accent1"/>
                </a:solidFill>
                <a:latin typeface="Tahoma" panose="020B0604030504040204" pitchFamily="34" charset="0"/>
                <a:ea typeface="Tahoma" panose="020B0604030504040204" pitchFamily="34" charset="0"/>
                <a:cs typeface="Tahoma" panose="020B0604030504040204" pitchFamily="34" charset="0"/>
              </a:rPr>
              <a:t>2017</a:t>
            </a:r>
            <a:endParaRPr lang="en-US" sz="1200" b="1" cap="none" dirty="0">
              <a:ln w="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38" name="Picture 37">
            <a:extLst>
              <a:ext uri="{FF2B5EF4-FFF2-40B4-BE49-F238E27FC236}">
                <a16:creationId xmlns:a16="http://schemas.microsoft.com/office/drawing/2014/main" id="{D16091CF-8414-4123-B0EA-79EBC13881A2}"/>
              </a:ext>
            </a:extLst>
          </p:cNvPr>
          <p:cNvPicPr>
            <a:picLocks noChangeAspect="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graphicFrame>
        <p:nvGraphicFramePr>
          <p:cNvPr id="39" name="Chart 30">
            <a:extLst>
              <a:ext uri="{FF2B5EF4-FFF2-40B4-BE49-F238E27FC236}">
                <a16:creationId xmlns:a16="http://schemas.microsoft.com/office/drawing/2014/main" id="{66FF95D2-3562-1E4F-9FA1-617FEC9DFB40}"/>
              </a:ext>
            </a:extLst>
          </p:cNvPr>
          <p:cNvGraphicFramePr/>
          <p:nvPr>
            <p:extLst>
              <p:ext uri="{D42A27DB-BD31-4B8C-83A1-F6EECF244321}">
                <p14:modId xmlns:p14="http://schemas.microsoft.com/office/powerpoint/2010/main" val="891619376"/>
              </p:ext>
            </p:extLst>
          </p:nvPr>
        </p:nvGraphicFramePr>
        <p:xfrm>
          <a:off x="6203395" y="4226545"/>
          <a:ext cx="2911743" cy="233505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0" name="Chart 17">
            <a:extLst>
              <a:ext uri="{FF2B5EF4-FFF2-40B4-BE49-F238E27FC236}">
                <a16:creationId xmlns:a16="http://schemas.microsoft.com/office/drawing/2014/main" id="{FF0EA9FD-23A2-1143-BB9D-D8652418BC04}"/>
              </a:ext>
            </a:extLst>
          </p:cNvPr>
          <p:cNvGraphicFramePr>
            <a:graphicFrameLocks/>
          </p:cNvGraphicFramePr>
          <p:nvPr>
            <p:extLst>
              <p:ext uri="{D42A27DB-BD31-4B8C-83A1-F6EECF244321}">
                <p14:modId xmlns:p14="http://schemas.microsoft.com/office/powerpoint/2010/main" val="899909098"/>
              </p:ext>
            </p:extLst>
          </p:nvPr>
        </p:nvGraphicFramePr>
        <p:xfrm>
          <a:off x="9219888" y="1345468"/>
          <a:ext cx="2797963" cy="244597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Chart 31">
            <a:extLst>
              <a:ext uri="{FF2B5EF4-FFF2-40B4-BE49-F238E27FC236}">
                <a16:creationId xmlns:a16="http://schemas.microsoft.com/office/drawing/2014/main" id="{C99EA1D7-BCCE-3E44-B8F7-8594DD73E05A}"/>
              </a:ext>
            </a:extLst>
          </p:cNvPr>
          <p:cNvGraphicFramePr/>
          <p:nvPr>
            <p:extLst>
              <p:ext uri="{D42A27DB-BD31-4B8C-83A1-F6EECF244321}">
                <p14:modId xmlns:p14="http://schemas.microsoft.com/office/powerpoint/2010/main" val="3710202346"/>
              </p:ext>
            </p:extLst>
          </p:nvPr>
        </p:nvGraphicFramePr>
        <p:xfrm>
          <a:off x="9079790" y="4293166"/>
          <a:ext cx="3031682" cy="2284543"/>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9826716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819" y="526827"/>
            <a:ext cx="7500426" cy="6858000"/>
          </a:xfrm>
          <a:prstGeom prst="rect">
            <a:avLst/>
          </a:prstGeom>
        </p:spPr>
      </p:pic>
      <p:sp>
        <p:nvSpPr>
          <p:cNvPr id="14" name="Rectangle 13"/>
          <p:cNvSpPr/>
          <p:nvPr/>
        </p:nvSpPr>
        <p:spPr>
          <a:xfrm>
            <a:off x="0" y="6477757"/>
            <a:ext cx="9106074" cy="338554"/>
          </a:xfrm>
          <a:prstGeom prst="rect">
            <a:avLst/>
          </a:prstGeom>
        </p:spPr>
        <p:txBody>
          <a:bodyPr wrap="square">
            <a:spAutoFit/>
          </a:bodyPr>
          <a:lstStyle/>
          <a:p>
            <a:pPr>
              <a:tabLst>
                <a:tab pos="1009650" algn="l"/>
              </a:tabLst>
            </a:pPr>
            <a:r>
              <a:rPr lang="tr-TR" sz="800" dirty="0" err="1">
                <a:latin typeface="Tahoma" panose="020B0604030504040204" pitchFamily="34" charset="0"/>
                <a:ea typeface="Tahoma" panose="020B0604030504040204" pitchFamily="34" charset="0"/>
                <a:cs typeface="Tahoma" panose="020B0604030504040204" pitchFamily="34" charset="0"/>
              </a:rPr>
              <a:t>Fonte</a:t>
            </a:r>
            <a:r>
              <a:rPr lang="tr-TR" sz="800" dirty="0">
                <a:latin typeface="Tahoma" panose="020B0604030504040204" pitchFamily="34" charset="0"/>
                <a:ea typeface="Tahoma" panose="020B0604030504040204" pitchFamily="34" charset="0"/>
                <a:cs typeface="Tahoma" panose="020B0604030504040204" pitchFamily="34" charset="0"/>
              </a:rPr>
              <a:t>: </a:t>
            </a:r>
            <a:r>
              <a:rPr lang="en-US" sz="800" dirty="0">
                <a:latin typeface="Tahoma" panose="020B0604030504040204" pitchFamily="34" charset="0"/>
                <a:ea typeface="Tahoma" panose="020B0604030504040204" pitchFamily="34" charset="0"/>
                <a:cs typeface="Tahoma" panose="020B0604030504040204" pitchFamily="34" charset="0"/>
              </a:rPr>
              <a:t>E</a:t>
            </a:r>
            <a:r>
              <a:rPr lang="tr-TR" sz="800" dirty="0" err="1">
                <a:latin typeface="Tahoma" panose="020B0604030504040204" pitchFamily="34" charset="0"/>
                <a:ea typeface="Tahoma" panose="020B0604030504040204" pitchFamily="34" charset="0"/>
                <a:cs typeface="Tahoma" panose="020B0604030504040204" pitchFamily="34" charset="0"/>
              </a:rPr>
              <a:t>urostat</a:t>
            </a:r>
            <a:r>
              <a:rPr lang="en-US" sz="800" dirty="0">
                <a:latin typeface="Tahoma" panose="020B0604030504040204" pitchFamily="34" charset="0"/>
                <a:ea typeface="Tahoma" panose="020B0604030504040204" pitchFamily="34" charset="0"/>
                <a:cs typeface="Tahoma" panose="020B0604030504040204" pitchFamily="34" charset="0"/>
              </a:rPr>
              <a:t>, Population as</a:t>
            </a:r>
            <a:r>
              <a:rPr lang="tr-TR" sz="800" dirty="0">
                <a:latin typeface="Tahoma" panose="020B0604030504040204" pitchFamily="34" charset="0"/>
                <a:ea typeface="Tahoma" panose="020B0604030504040204" pitchFamily="34" charset="0"/>
                <a:cs typeface="Tahoma" panose="020B0604030504040204" pitchFamily="34" charset="0"/>
              </a:rPr>
              <a:t> of </a:t>
            </a:r>
            <a:r>
              <a:rPr lang="en-US" sz="800" dirty="0">
                <a:latin typeface="Tahoma" panose="020B0604030504040204" pitchFamily="34" charset="0"/>
                <a:ea typeface="Tahoma" panose="020B0604030504040204" pitchFamily="34" charset="0"/>
                <a:cs typeface="Tahoma" panose="020B0604030504040204" pitchFamily="34" charset="0"/>
              </a:rPr>
              <a:t>201</a:t>
            </a:r>
            <a:r>
              <a:rPr lang="tr-TR" sz="800" dirty="0">
                <a:latin typeface="Tahoma" panose="020B0604030504040204" pitchFamily="34" charset="0"/>
                <a:ea typeface="Tahoma" panose="020B0604030504040204" pitchFamily="34" charset="0"/>
                <a:cs typeface="Tahoma" panose="020B0604030504040204" pitchFamily="34" charset="0"/>
              </a:rPr>
              <a:t>6,</a:t>
            </a:r>
            <a:r>
              <a:rPr lang="en-US" sz="800" dirty="0">
                <a:latin typeface="Tahoma" panose="020B0604030504040204" pitchFamily="34" charset="0"/>
                <a:ea typeface="Tahoma" panose="020B0604030504040204" pitchFamily="34" charset="0"/>
                <a:cs typeface="Tahoma" panose="020B0604030504040204" pitchFamily="34" charset="0"/>
              </a:rPr>
              <a:t> Ministry of Economy</a:t>
            </a:r>
            <a:r>
              <a:rPr lang="tr-TR" sz="800" dirty="0">
                <a:latin typeface="Tahoma" panose="020B0604030504040204" pitchFamily="34" charset="0"/>
                <a:ea typeface="Tahoma" panose="020B0604030504040204" pitchFamily="34" charset="0"/>
                <a:cs typeface="Tahoma" panose="020B0604030504040204" pitchFamily="34" charset="0"/>
              </a:rPr>
              <a:t> </a:t>
            </a:r>
          </a:p>
          <a:p>
            <a:pPr>
              <a:tabLst>
                <a:tab pos="1009650" algn="l"/>
              </a:tabLst>
            </a:pPr>
            <a:r>
              <a:rPr lang="tr-TR" sz="800" dirty="0">
                <a:latin typeface="Tahoma" panose="020B0604030504040204" pitchFamily="34" charset="0"/>
                <a:ea typeface="Tahoma" panose="020B0604030504040204" pitchFamily="34" charset="0"/>
                <a:cs typeface="Tahoma" panose="020B0604030504040204" pitchFamily="34" charset="0"/>
              </a:rPr>
              <a:t>* In </a:t>
            </a:r>
            <a:r>
              <a:rPr lang="tr-TR" sz="800" dirty="0" err="1">
                <a:latin typeface="Tahoma" panose="020B0604030504040204" pitchFamily="34" charset="0"/>
                <a:ea typeface="Tahoma" panose="020B0604030504040204" pitchFamily="34" charset="0"/>
                <a:cs typeface="Tahoma" panose="020B0604030504040204" pitchFamily="34" charset="0"/>
              </a:rPr>
              <a:t>ratification</a:t>
            </a:r>
            <a:r>
              <a:rPr lang="tr-TR" sz="800" dirty="0">
                <a:latin typeface="Tahoma" panose="020B0604030504040204" pitchFamily="34" charset="0"/>
                <a:ea typeface="Tahoma" panose="020B0604030504040204" pitchFamily="34" charset="0"/>
                <a:cs typeface="Tahoma" panose="020B0604030504040204" pitchFamily="34" charset="0"/>
              </a:rPr>
              <a:t> </a:t>
            </a:r>
            <a:r>
              <a:rPr lang="tr-TR" sz="800" dirty="0" err="1">
                <a:latin typeface="Tahoma" panose="020B0604030504040204" pitchFamily="34" charset="0"/>
                <a:ea typeface="Tahoma" panose="020B0604030504040204" pitchFamily="34" charset="0"/>
                <a:cs typeface="Tahoma" panose="020B0604030504040204" pitchFamily="34" charset="0"/>
              </a:rPr>
              <a:t>process</a:t>
            </a:r>
            <a:endParaRPr lang="tr-TR" sz="800" dirty="0">
              <a:latin typeface="Tahoma" panose="020B0604030504040204" pitchFamily="34" charset="0"/>
              <a:ea typeface="Tahoma" panose="020B0604030504040204" pitchFamily="34" charset="0"/>
              <a:cs typeface="Tahoma" panose="020B0604030504040204" pitchFamily="34" charset="0"/>
            </a:endParaRPr>
          </a:p>
        </p:txBody>
      </p:sp>
      <p:sp>
        <p:nvSpPr>
          <p:cNvPr id="5" name="Dikdörtgen 4"/>
          <p:cNvSpPr/>
          <p:nvPr/>
        </p:nvSpPr>
        <p:spPr>
          <a:xfrm>
            <a:off x="2740101" y="1578434"/>
            <a:ext cx="1394882" cy="369332"/>
          </a:xfrm>
          <a:prstGeom prst="rect">
            <a:avLst/>
          </a:prstGeom>
        </p:spPr>
        <p:txBody>
          <a:bodyPr wrap="square">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Access to </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7" name="Oval 26"/>
          <p:cNvSpPr/>
          <p:nvPr/>
        </p:nvSpPr>
        <p:spPr>
          <a:xfrm>
            <a:off x="8497928" y="2565640"/>
            <a:ext cx="1933766" cy="1930345"/>
          </a:xfrm>
          <a:prstGeom prst="ellipse">
            <a:avLst/>
          </a:prstGeom>
          <a:solidFill>
            <a:schemeClr val="accent2"/>
          </a:solidFill>
          <a:ln w="76200">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33" name="Oval 32"/>
          <p:cNvSpPr/>
          <p:nvPr/>
        </p:nvSpPr>
        <p:spPr>
          <a:xfrm>
            <a:off x="2113472" y="1138258"/>
            <a:ext cx="2248036" cy="1673450"/>
          </a:xfrm>
          <a:prstGeom prst="ellipse">
            <a:avLst/>
          </a:prstGeom>
          <a:ln w="28575">
            <a:solidFill>
              <a:srgbClr val="01349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tr-TR" sz="1350">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2358647" y="1416697"/>
            <a:ext cx="1895939" cy="1077218"/>
          </a:xfrm>
          <a:prstGeom prst="rect">
            <a:avLst/>
          </a:prstGeom>
          <a:noFill/>
        </p:spPr>
        <p:txBody>
          <a:bodyPr wrap="square" rtlCol="0">
            <a:spAutoFit/>
          </a:bodyPr>
          <a:lstStyle/>
          <a:p>
            <a:pPr algn="ct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Unione</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 </a:t>
            </a: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Doganale</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 </a:t>
            </a: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con</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 </a:t>
            </a: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l’UE</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 </a:t>
            </a: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permette</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 </a:t>
            </a: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l’accesso</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rgbClr val="013498"/>
                </a:solidFill>
                <a:latin typeface="Tahoma" panose="020B0604030504040204" pitchFamily="34" charset="0"/>
                <a:ea typeface="Tahoma" panose="020B0604030504040204" pitchFamily="34" charset="0"/>
                <a:cs typeface="Tahoma" panose="020B0604030504040204" pitchFamily="34" charset="0"/>
              </a:rPr>
              <a:t> di</a:t>
            </a: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retto</a:t>
            </a:r>
            <a:r>
              <a:rPr lang="en-US" sz="1600" dirty="0">
                <a:solidFill>
                  <a:srgbClr val="013498"/>
                </a:solidFill>
                <a:latin typeface="Tahoma" panose="020B0604030504040204" pitchFamily="34" charset="0"/>
                <a:ea typeface="Tahoma" panose="020B0604030504040204" pitchFamily="34" charset="0"/>
                <a:cs typeface="Tahoma" panose="020B0604030504040204" pitchFamily="34" charset="0"/>
              </a:rPr>
              <a:t> </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al </a:t>
            </a:r>
            <a:r>
              <a:rPr lang="tr-TR" sz="1600" dirty="0" err="1">
                <a:solidFill>
                  <a:srgbClr val="013498"/>
                </a:solidFill>
                <a:latin typeface="Tahoma" panose="020B0604030504040204" pitchFamily="34" charset="0"/>
                <a:ea typeface="Tahoma" panose="020B0604030504040204" pitchFamily="34" charset="0"/>
                <a:cs typeface="Tahoma" panose="020B0604030504040204" pitchFamily="34" charset="0"/>
              </a:rPr>
              <a:t>mercato</a:t>
            </a:r>
            <a:r>
              <a:rPr lang="tr-TR" sz="1600" dirty="0">
                <a:solidFill>
                  <a:srgbClr val="013498"/>
                </a:solidFill>
                <a:latin typeface="Tahoma" panose="020B0604030504040204" pitchFamily="34" charset="0"/>
                <a:ea typeface="Tahoma" panose="020B0604030504040204" pitchFamily="34" charset="0"/>
                <a:cs typeface="Tahoma" panose="020B0604030504040204" pitchFamily="34" charset="0"/>
              </a:rPr>
              <a:t> UE</a:t>
            </a:r>
          </a:p>
        </p:txBody>
      </p:sp>
      <p:pic>
        <p:nvPicPr>
          <p:cNvPr id="35" name="Picture 3"/>
          <p:cNvPicPr>
            <a:picLocks noChangeAspect="1" noChangeArrowheads="1"/>
          </p:cNvPicPr>
          <p:nvPr/>
        </p:nvPicPr>
        <p:blipFill>
          <a:blip r:embed="rId4">
            <a:clrChange>
              <a:clrFrom>
                <a:srgbClr val="DBEEF4"/>
              </a:clrFrom>
              <a:clrTo>
                <a:srgbClr val="DBEEF4">
                  <a:alpha val="0"/>
                </a:srgbClr>
              </a:clrTo>
            </a:clrChange>
            <a:extLst>
              <a:ext uri="{28A0092B-C50C-407E-A947-70E740481C1C}">
                <a14:useLocalDpi xmlns:a14="http://schemas.microsoft.com/office/drawing/2010/main" val="0"/>
              </a:ext>
            </a:extLst>
          </a:blip>
          <a:srcRect/>
          <a:stretch>
            <a:fillRect/>
          </a:stretch>
        </p:blipFill>
        <p:spPr bwMode="auto">
          <a:xfrm rot="16200000">
            <a:off x="4583018" y="2839144"/>
            <a:ext cx="3265803" cy="144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7353658" y="2513768"/>
            <a:ext cx="449464" cy="600164"/>
          </a:xfrm>
          <a:prstGeom prst="rect">
            <a:avLst/>
          </a:prstGeom>
          <a:noFill/>
        </p:spPr>
        <p:txBody>
          <a:bodyPr wrap="square" rtlCol="0">
            <a:spAutoFit/>
          </a:bodyPr>
          <a:lstStyle/>
          <a:p>
            <a:pPr algn="r"/>
            <a:r>
              <a:rPr lang="en-US" sz="33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38" name="TextBox 37"/>
          <p:cNvSpPr txBox="1"/>
          <p:nvPr/>
        </p:nvSpPr>
        <p:spPr>
          <a:xfrm>
            <a:off x="7395261" y="4639691"/>
            <a:ext cx="449464" cy="600164"/>
          </a:xfrm>
          <a:prstGeom prst="rect">
            <a:avLst/>
          </a:prstGeom>
          <a:noFill/>
        </p:spPr>
        <p:txBody>
          <a:bodyPr wrap="square" rtlCol="0">
            <a:spAutoFit/>
          </a:bodyPr>
          <a:lstStyle/>
          <a:p>
            <a:pPr algn="r"/>
            <a:r>
              <a:rPr lang="en-US" sz="33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t>
            </a:r>
          </a:p>
        </p:txBody>
      </p:sp>
      <p:cxnSp>
        <p:nvCxnSpPr>
          <p:cNvPr id="11" name="Straight Arrow Connector 10"/>
          <p:cNvCxnSpPr/>
          <p:nvPr/>
        </p:nvCxnSpPr>
        <p:spPr>
          <a:xfrm flipV="1">
            <a:off x="5814343" y="1947767"/>
            <a:ext cx="1157005" cy="7539"/>
          </a:xfrm>
          <a:prstGeom prst="straightConnector1">
            <a:avLst/>
          </a:prstGeom>
          <a:ln>
            <a:solidFill>
              <a:schemeClr val="accent1">
                <a:lumMod val="20000"/>
                <a:lumOff val="80000"/>
              </a:schemeClr>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40" name="Dikdörtgen 3"/>
          <p:cNvSpPr/>
          <p:nvPr/>
        </p:nvSpPr>
        <p:spPr>
          <a:xfrm>
            <a:off x="6813749" y="3933810"/>
            <a:ext cx="1656373" cy="738664"/>
          </a:xfrm>
          <a:prstGeom prst="rect">
            <a:avLst/>
          </a:prstGeom>
        </p:spPr>
        <p:txBody>
          <a:bodyPr wrap="square">
            <a:spAutoFit/>
          </a:bodyPr>
          <a:lstStyle/>
          <a:p>
            <a:pPr algn="ctr"/>
            <a:r>
              <a:rPr lang="tr-TR" sz="1400" b="1"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nei</a:t>
            </a:r>
            <a:r>
              <a:rPr lang="tr-TR"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27 </a:t>
            </a:r>
            <a:r>
              <a:rPr lang="tr-TR" sz="1400" b="1"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paesi</a:t>
            </a:r>
            <a:r>
              <a:rPr lang="tr-TR"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tr-TR" sz="1400" b="1"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con</a:t>
            </a:r>
            <a:r>
              <a:rPr lang="tr-TR"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r>
              <a:rPr lang="tr-TR" sz="1400" b="1"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accordi</a:t>
            </a:r>
            <a:r>
              <a:rPr lang="tr-TR"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di libero </a:t>
            </a:r>
            <a:r>
              <a:rPr lang="tr-TR" sz="1400" b="1"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scambio</a:t>
            </a:r>
            <a:endParaRPr lang="tr-TR" sz="1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8553539" y="2652242"/>
            <a:ext cx="1817844" cy="1692771"/>
          </a:xfrm>
          <a:prstGeom prst="rect">
            <a:avLst/>
          </a:prstGeom>
        </p:spPr>
        <p:txBody>
          <a:bodyPr wrap="square">
            <a:spAutoFit/>
          </a:bodyPr>
          <a:lstStyle/>
          <a:p>
            <a:pPr algn="ctr">
              <a:lnSpc>
                <a:spcPct val="80000"/>
              </a:lnSpc>
            </a:pP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Libero </a:t>
            </a:r>
            <a:r>
              <a:rPr lang="tr-TR" sz="2400" b="1" dirty="0" err="1">
                <a:solidFill>
                  <a:schemeClr val="bg1"/>
                </a:solidFill>
                <a:latin typeface="Tahoma" panose="020B0604030504040204" pitchFamily="34" charset="0"/>
                <a:ea typeface="Tahoma" panose="020B0604030504040204" pitchFamily="34" charset="0"/>
                <a:cs typeface="Tahoma" panose="020B0604030504040204" pitchFamily="34" charset="0"/>
              </a:rPr>
              <a:t>accesso</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0000"/>
              </a:lnSpc>
            </a:pPr>
            <a:r>
              <a:rPr lang="tr-TR" sz="2400" b="1" dirty="0">
                <a:solidFill>
                  <a:schemeClr val="bg1"/>
                </a:solidFill>
                <a:latin typeface="Tahoma" panose="020B0604030504040204" pitchFamily="34" charset="0"/>
                <a:ea typeface="Tahoma" panose="020B0604030504040204" pitchFamily="34" charset="0"/>
                <a:cs typeface="Tahoma" panose="020B0604030504040204" pitchFamily="34" charset="0"/>
              </a:rPr>
              <a:t>a</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0000"/>
              </a:lnSpc>
            </a:pP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94</a:t>
            </a:r>
            <a:r>
              <a:rPr lang="tr-TR" sz="48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80000"/>
              </a:lnSpc>
            </a:pPr>
            <a:r>
              <a:rPr lang="tr-TR" sz="1000" dirty="0">
                <a:solidFill>
                  <a:schemeClr val="bg1"/>
                </a:solidFill>
                <a:latin typeface="Tahoma" panose="020B0604030504040204" pitchFamily="34" charset="0"/>
                <a:ea typeface="Tahoma" panose="020B0604030504040204" pitchFamily="34" charset="0"/>
                <a:cs typeface="Tahoma" panose="020B0604030504040204" pitchFamily="34" charset="0"/>
              </a:rPr>
              <a:t>m</a:t>
            </a:r>
            <a:r>
              <a:rPr lang="en-US" sz="1000" dirty="0" err="1">
                <a:solidFill>
                  <a:schemeClr val="bg1"/>
                </a:solidFill>
                <a:latin typeface="Tahoma" panose="020B0604030504040204" pitchFamily="34" charset="0"/>
                <a:ea typeface="Tahoma" panose="020B0604030504040204" pitchFamily="34" charset="0"/>
                <a:cs typeface="Tahoma" panose="020B0604030504040204" pitchFamily="34" charset="0"/>
              </a:rPr>
              <a:t>il</a:t>
            </a:r>
            <a:r>
              <a:rPr lang="tr-TR" sz="1000" dirty="0" err="1">
                <a:solidFill>
                  <a:schemeClr val="bg1"/>
                </a:solidFill>
                <a:latin typeface="Tahoma" panose="020B0604030504040204" pitchFamily="34" charset="0"/>
                <a:ea typeface="Tahoma" panose="020B0604030504040204" pitchFamily="34" charset="0"/>
                <a:cs typeface="Tahoma" panose="020B0604030504040204" pitchFamily="34" charset="0"/>
              </a:rPr>
              <a:t>lioni</a:t>
            </a:r>
            <a:r>
              <a:rPr lang="tr-TR" sz="1000" dirty="0">
                <a:solidFill>
                  <a:schemeClr val="bg1"/>
                </a:solidFill>
                <a:latin typeface="Tahoma" panose="020B0604030504040204" pitchFamily="34" charset="0"/>
                <a:ea typeface="Tahoma" panose="020B0604030504040204" pitchFamily="34" charset="0"/>
                <a:cs typeface="Tahoma" panose="020B0604030504040204" pitchFamily="34" charset="0"/>
              </a:rPr>
              <a:t> di </a:t>
            </a:r>
            <a:r>
              <a:rPr lang="tr-TR" sz="1000" dirty="0" err="1">
                <a:solidFill>
                  <a:schemeClr val="bg1"/>
                </a:solidFill>
                <a:latin typeface="Tahoma" panose="020B0604030504040204" pitchFamily="34" charset="0"/>
                <a:ea typeface="Tahoma" panose="020B0604030504040204" pitchFamily="34" charset="0"/>
                <a:cs typeface="Tahoma" panose="020B0604030504040204" pitchFamily="34" charset="0"/>
              </a:rPr>
              <a:t>consumatori</a:t>
            </a:r>
            <a:endParaRPr lang="en-US"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8" name="Table 27">
            <a:extLst>
              <a:ext uri="{FF2B5EF4-FFF2-40B4-BE49-F238E27FC236}">
                <a16:creationId xmlns:a16="http://schemas.microsoft.com/office/drawing/2014/main" id="{44A0393A-3813-43B1-8828-B8D1A8A889EE}"/>
              </a:ext>
            </a:extLst>
          </p:cNvPr>
          <p:cNvGraphicFramePr>
            <a:graphicFrameLocks noGrp="1"/>
          </p:cNvGraphicFramePr>
          <p:nvPr>
            <p:extLst>
              <p:ext uri="{D42A27DB-BD31-4B8C-83A1-F6EECF244321}">
                <p14:modId xmlns:p14="http://schemas.microsoft.com/office/powerpoint/2010/main" val="1732152940"/>
              </p:ext>
            </p:extLst>
          </p:nvPr>
        </p:nvGraphicFramePr>
        <p:xfrm>
          <a:off x="0" y="-3390"/>
          <a:ext cx="12192000" cy="80477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477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Mercato</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Domestico</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 UE</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defTabSz="457200" fontAlgn="base">
                        <a:spcBef>
                          <a:spcPct val="0"/>
                        </a:spcBef>
                        <a:spcAft>
                          <a:spcPct val="0"/>
                        </a:spcAft>
                      </a:pPr>
                      <a:r>
                        <a:rPr lang="tr-TR" sz="1600" b="0" dirty="0" err="1">
                          <a:latin typeface="Tahoma" panose="020B0604030504040204" pitchFamily="34" charset="0"/>
                          <a:ea typeface="Tahoma" panose="020B0604030504040204" pitchFamily="34" charset="0"/>
                          <a:cs typeface="Tahoma" panose="020B0604030504040204" pitchFamily="34" charset="0"/>
                        </a:rPr>
                        <a:t>Mercato</a:t>
                      </a:r>
                      <a:r>
                        <a:rPr lang="tr-TR" sz="1600" b="0" dirty="0">
                          <a:latin typeface="Tahoma" panose="020B0604030504040204" pitchFamily="34" charset="0"/>
                          <a:ea typeface="Tahoma" panose="020B0604030504040204" pitchFamily="34" charset="0"/>
                          <a:cs typeface="Tahoma" panose="020B0604030504040204" pitchFamily="34" charset="0"/>
                        </a:rPr>
                        <a:t> </a:t>
                      </a:r>
                      <a:r>
                        <a:rPr lang="tr-TR" sz="1600" b="0" dirty="0" err="1">
                          <a:latin typeface="Tahoma" panose="020B0604030504040204" pitchFamily="34" charset="0"/>
                          <a:ea typeface="Tahoma" panose="020B0604030504040204" pitchFamily="34" charset="0"/>
                          <a:cs typeface="Tahoma" panose="020B0604030504040204" pitchFamily="34" charset="0"/>
                        </a:rPr>
                        <a:t>domestico</a:t>
                      </a:r>
                      <a:r>
                        <a:rPr lang="tr-TR" sz="1600" b="0" dirty="0">
                          <a:latin typeface="Tahoma" panose="020B0604030504040204" pitchFamily="34" charset="0"/>
                          <a:ea typeface="Tahoma" panose="020B0604030504040204" pitchFamily="34" charset="0"/>
                          <a:cs typeface="Tahoma" panose="020B0604030504040204" pitchFamily="34" charset="0"/>
                        </a:rPr>
                        <a:t> </a:t>
                      </a:r>
                      <a:r>
                        <a:rPr lang="en-US" sz="1600" b="0" dirty="0">
                          <a:latin typeface="Tahoma" panose="020B0604030504040204" pitchFamily="34" charset="0"/>
                          <a:ea typeface="Tahoma" panose="020B0604030504040204" pitchFamily="34" charset="0"/>
                          <a:cs typeface="Tahoma" panose="020B0604030504040204" pitchFamily="34" charset="0"/>
                        </a:rPr>
                        <a:t>+ </a:t>
                      </a:r>
                      <a:r>
                        <a:rPr lang="tr-TR" sz="1600" b="0" dirty="0" err="1">
                          <a:latin typeface="Tahoma" panose="020B0604030504040204" pitchFamily="34" charset="0"/>
                          <a:ea typeface="Tahoma" panose="020B0604030504040204" pitchFamily="34" charset="0"/>
                          <a:cs typeface="Tahoma" panose="020B0604030504040204" pitchFamily="34" charset="0"/>
                        </a:rPr>
                        <a:t>Mercato</a:t>
                      </a:r>
                      <a:r>
                        <a:rPr lang="tr-TR" sz="1600" b="0" dirty="0">
                          <a:latin typeface="Tahoma" panose="020B0604030504040204" pitchFamily="34" charset="0"/>
                          <a:ea typeface="Tahoma" panose="020B0604030504040204" pitchFamily="34" charset="0"/>
                          <a:cs typeface="Tahoma" panose="020B0604030504040204" pitchFamily="34" charset="0"/>
                        </a:rPr>
                        <a:t> </a:t>
                      </a:r>
                      <a:r>
                        <a:rPr lang="tr-TR" sz="1600" b="0" dirty="0" err="1">
                          <a:latin typeface="Tahoma" panose="020B0604030504040204" pitchFamily="34" charset="0"/>
                          <a:ea typeface="Tahoma" panose="020B0604030504040204" pitchFamily="34" charset="0"/>
                          <a:cs typeface="Tahoma" panose="020B0604030504040204" pitchFamily="34" charset="0"/>
                        </a:rPr>
                        <a:t>dell’UE</a:t>
                      </a:r>
                      <a:r>
                        <a:rPr lang="en-US" sz="1600" b="0" dirty="0">
                          <a:latin typeface="Tahoma" panose="020B0604030504040204" pitchFamily="34" charset="0"/>
                          <a:ea typeface="Tahoma" panose="020B0604030504040204" pitchFamily="34" charset="0"/>
                          <a:cs typeface="Tahoma" panose="020B0604030504040204" pitchFamily="34" charset="0"/>
                        </a:rPr>
                        <a:t> + </a:t>
                      </a:r>
                      <a:r>
                        <a:rPr lang="tr-TR" sz="1600" b="0" dirty="0" err="1">
                          <a:latin typeface="Tahoma" panose="020B0604030504040204" pitchFamily="34" charset="0"/>
                          <a:ea typeface="Tahoma" panose="020B0604030504040204" pitchFamily="34" charset="0"/>
                          <a:cs typeface="Tahoma" panose="020B0604030504040204" pitchFamily="34" charset="0"/>
                        </a:rPr>
                        <a:t>Area</a:t>
                      </a:r>
                      <a:r>
                        <a:rPr lang="tr-TR" sz="1600" b="0" dirty="0">
                          <a:latin typeface="Tahoma" panose="020B0604030504040204" pitchFamily="34" charset="0"/>
                          <a:ea typeface="Tahoma" panose="020B0604030504040204" pitchFamily="34" charset="0"/>
                          <a:cs typeface="Tahoma" panose="020B0604030504040204" pitchFamily="34" charset="0"/>
                        </a:rPr>
                        <a:t> di Libero </a:t>
                      </a:r>
                      <a:r>
                        <a:rPr lang="tr-TR" sz="1600" b="0" dirty="0" err="1">
                          <a:latin typeface="Tahoma" panose="020B0604030504040204" pitchFamily="34" charset="0"/>
                          <a:ea typeface="Tahoma" panose="020B0604030504040204" pitchFamily="34" charset="0"/>
                          <a:cs typeface="Tahoma" panose="020B0604030504040204" pitchFamily="34" charset="0"/>
                        </a:rPr>
                        <a:t>Scambio</a:t>
                      </a:r>
                      <a:endParaRPr lang="en-US" sz="1600" b="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22" name="Picture 21">
            <a:extLst>
              <a:ext uri="{FF2B5EF4-FFF2-40B4-BE49-F238E27FC236}">
                <a16:creationId xmlns:a16="http://schemas.microsoft.com/office/drawing/2014/main" id="{95619F26-1D14-4A1C-A999-CE4005288E30}"/>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sp>
        <p:nvSpPr>
          <p:cNvPr id="4" name="Oval 3">
            <a:extLst>
              <a:ext uri="{FF2B5EF4-FFF2-40B4-BE49-F238E27FC236}">
                <a16:creationId xmlns:a16="http://schemas.microsoft.com/office/drawing/2014/main" id="{CB0E85C5-10B0-4605-8FBE-06959BC136B9}"/>
              </a:ext>
            </a:extLst>
          </p:cNvPr>
          <p:cNvSpPr/>
          <p:nvPr/>
        </p:nvSpPr>
        <p:spPr>
          <a:xfrm>
            <a:off x="7132207" y="3041427"/>
            <a:ext cx="1028975" cy="914400"/>
          </a:xfrm>
          <a:prstGeom prst="ellipse">
            <a:avLst/>
          </a:prstGeom>
          <a:solidFill>
            <a:schemeClr val="accent5">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355</a:t>
            </a: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000" b="1" dirty="0" err="1">
                <a:solidFill>
                  <a:schemeClr val="bg1"/>
                </a:solidFill>
                <a:latin typeface="Tahoma" panose="020B0604030504040204" pitchFamily="34" charset="0"/>
                <a:ea typeface="Tahoma" panose="020B0604030504040204" pitchFamily="34" charset="0"/>
                <a:cs typeface="Tahoma" panose="020B0604030504040204" pitchFamily="34" charset="0"/>
              </a:rPr>
              <a:t>milioni</a:t>
            </a:r>
            <a:r>
              <a:rPr lang="tr-TR" sz="1000" b="1" dirty="0">
                <a:solidFill>
                  <a:schemeClr val="bg1"/>
                </a:solidFill>
                <a:latin typeface="Tahoma" panose="020B0604030504040204" pitchFamily="34" charset="0"/>
                <a:ea typeface="Tahoma" panose="020B0604030504040204" pitchFamily="34" charset="0"/>
                <a:cs typeface="Tahoma" panose="020B0604030504040204" pitchFamily="34" charset="0"/>
              </a:rPr>
              <a:t> di </a:t>
            </a:r>
            <a:r>
              <a:rPr lang="tr-TR" sz="1000" b="1" dirty="0" err="1">
                <a:solidFill>
                  <a:schemeClr val="bg1"/>
                </a:solidFill>
                <a:latin typeface="Tahoma" panose="020B0604030504040204" pitchFamily="34" charset="0"/>
                <a:ea typeface="Tahoma" panose="020B0604030504040204" pitchFamily="34" charset="0"/>
                <a:cs typeface="Tahoma" panose="020B0604030504040204" pitchFamily="34" charset="0"/>
              </a:rPr>
              <a:t>persone</a:t>
            </a:r>
            <a:endParaRPr lang="it-IT" sz="1000" dirty="0"/>
          </a:p>
        </p:txBody>
      </p:sp>
      <p:sp>
        <p:nvSpPr>
          <p:cNvPr id="26" name="Oval 25">
            <a:extLst>
              <a:ext uri="{FF2B5EF4-FFF2-40B4-BE49-F238E27FC236}">
                <a16:creationId xmlns:a16="http://schemas.microsoft.com/office/drawing/2014/main" id="{EDE4C65E-02E5-4455-BFF4-D91473A72608}"/>
              </a:ext>
            </a:extLst>
          </p:cNvPr>
          <p:cNvSpPr/>
          <p:nvPr/>
        </p:nvSpPr>
        <p:spPr>
          <a:xfrm>
            <a:off x="7506058" y="5420370"/>
            <a:ext cx="1028975" cy="914400"/>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81</a:t>
            </a: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000" b="1" dirty="0" err="1">
                <a:solidFill>
                  <a:schemeClr val="bg1"/>
                </a:solidFill>
                <a:latin typeface="Tahoma" panose="020B0604030504040204" pitchFamily="34" charset="0"/>
                <a:ea typeface="Tahoma" panose="020B0604030504040204" pitchFamily="34" charset="0"/>
                <a:cs typeface="Tahoma" panose="020B0604030504040204" pitchFamily="34" charset="0"/>
              </a:rPr>
              <a:t>milioni</a:t>
            </a:r>
            <a:r>
              <a:rPr lang="tr-TR" sz="1000" b="1" dirty="0">
                <a:solidFill>
                  <a:schemeClr val="bg1"/>
                </a:solidFill>
                <a:latin typeface="Tahoma" panose="020B0604030504040204" pitchFamily="34" charset="0"/>
                <a:ea typeface="Tahoma" panose="020B0604030504040204" pitchFamily="34" charset="0"/>
                <a:cs typeface="Tahoma" panose="020B0604030504040204" pitchFamily="34" charset="0"/>
              </a:rPr>
              <a:t> di </a:t>
            </a:r>
            <a:r>
              <a:rPr lang="tr-TR" sz="1000" b="1" dirty="0" err="1">
                <a:solidFill>
                  <a:schemeClr val="bg1"/>
                </a:solidFill>
                <a:latin typeface="Tahoma" panose="020B0604030504040204" pitchFamily="34" charset="0"/>
                <a:ea typeface="Tahoma" panose="020B0604030504040204" pitchFamily="34" charset="0"/>
                <a:cs typeface="Tahoma" panose="020B0604030504040204" pitchFamily="34" charset="0"/>
              </a:rPr>
              <a:t>persone</a:t>
            </a:r>
            <a:endParaRPr lang="it-IT" sz="1000" dirty="0"/>
          </a:p>
        </p:txBody>
      </p:sp>
      <p:pic>
        <p:nvPicPr>
          <p:cNvPr id="19" name="Picture 28" descr="Picture 6">
            <a:extLst>
              <a:ext uri="{FF2B5EF4-FFF2-40B4-BE49-F238E27FC236}">
                <a16:creationId xmlns:a16="http://schemas.microsoft.com/office/drawing/2014/main" id="{E402D34F-6945-40A0-9658-C4D5A2D1FCE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8390" y="1126169"/>
            <a:ext cx="124142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TextBox 6">
            <a:extLst>
              <a:ext uri="{FF2B5EF4-FFF2-40B4-BE49-F238E27FC236}">
                <a16:creationId xmlns:a16="http://schemas.microsoft.com/office/drawing/2014/main" id="{D2B54D9F-899B-4E22-B2D4-0E380F5EC380}"/>
              </a:ext>
            </a:extLst>
          </p:cNvPr>
          <p:cNvSpPr txBox="1"/>
          <p:nvPr/>
        </p:nvSpPr>
        <p:spPr>
          <a:xfrm>
            <a:off x="7803098" y="1273134"/>
            <a:ext cx="856325" cy="861774"/>
          </a:xfrm>
          <a:prstGeom prst="rect">
            <a:avLst/>
          </a:prstGeom>
          <a:noFill/>
        </p:spPr>
        <p:txBody>
          <a:bodyPr wrap="none" rtlCol="0">
            <a:spAutoFit/>
          </a:bodyPr>
          <a:lstStyle/>
          <a:p>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510 </a:t>
            </a:r>
          </a:p>
          <a:p>
            <a:pPr algn="ctr"/>
            <a:r>
              <a:rPr lang="tr-TR" sz="1000" b="1" dirty="0" err="1">
                <a:solidFill>
                  <a:schemeClr val="bg1"/>
                </a:solidFill>
                <a:latin typeface="Tahoma" panose="020B0604030504040204" pitchFamily="34" charset="0"/>
                <a:ea typeface="Tahoma" panose="020B0604030504040204" pitchFamily="34" charset="0"/>
                <a:cs typeface="Tahoma" panose="020B0604030504040204" pitchFamily="34" charset="0"/>
              </a:rPr>
              <a:t>milioni</a:t>
            </a:r>
            <a:r>
              <a:rPr lang="tr-TR" sz="10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tr-TR" sz="1000" b="1" dirty="0">
                <a:solidFill>
                  <a:schemeClr val="bg1"/>
                </a:solidFill>
                <a:latin typeface="Tahoma" panose="020B0604030504040204" pitchFamily="34" charset="0"/>
                <a:ea typeface="Tahoma" panose="020B0604030504040204" pitchFamily="34" charset="0"/>
                <a:cs typeface="Tahoma" panose="020B0604030504040204" pitchFamily="34" charset="0"/>
              </a:rPr>
              <a:t>di </a:t>
            </a:r>
            <a:r>
              <a:rPr lang="tr-TR" sz="1000" b="1" dirty="0" err="1">
                <a:solidFill>
                  <a:schemeClr val="bg1"/>
                </a:solidFill>
                <a:latin typeface="Tahoma" panose="020B0604030504040204" pitchFamily="34" charset="0"/>
                <a:ea typeface="Tahoma" panose="020B0604030504040204" pitchFamily="34" charset="0"/>
                <a:cs typeface="Tahoma" panose="020B0604030504040204" pitchFamily="34" charset="0"/>
              </a:rPr>
              <a:t>persone</a:t>
            </a:r>
            <a:endParaRPr lang="tr-TR"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tr-TR" sz="1000" b="1" dirty="0">
                <a:solidFill>
                  <a:schemeClr val="bg1"/>
                </a:solidFill>
                <a:latin typeface="Tahoma" panose="020B0604030504040204" pitchFamily="34" charset="0"/>
                <a:ea typeface="Tahoma" panose="020B0604030504040204" pitchFamily="34" charset="0"/>
                <a:cs typeface="Tahoma" panose="020B0604030504040204" pitchFamily="34" charset="0"/>
              </a:rPr>
              <a:t> in UE </a:t>
            </a:r>
            <a:endParaRPr lang="it-IT" sz="1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814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46D48C8C-17C7-4870-A22B-902FA6E13202}"/>
              </a:ext>
            </a:extLst>
          </p:cNvPr>
          <p:cNvGraphicFramePr>
            <a:graphicFrameLocks noGrp="1"/>
          </p:cNvGraphicFramePr>
          <p:nvPr>
            <p:extLst>
              <p:ext uri="{D42A27DB-BD31-4B8C-83A1-F6EECF244321}">
                <p14:modId xmlns:p14="http://schemas.microsoft.com/office/powerpoint/2010/main" val="1504155787"/>
              </p:ext>
            </p:extLst>
          </p:nvPr>
        </p:nvGraphicFramePr>
        <p:xfrm>
          <a:off x="6184154" y="4224527"/>
          <a:ext cx="4536000" cy="2229303"/>
        </p:xfrm>
        <a:graphic>
          <a:graphicData uri="http://schemas.openxmlformats.org/drawingml/2006/table">
            <a:tbl>
              <a:tblPr firstRow="1" bandRow="1">
                <a:effectLst/>
                <a:tableStyleId>{5C22544A-7EE6-4342-B048-85BDC9FD1C3A}</a:tableStyleId>
              </a:tblPr>
              <a:tblGrid>
                <a:gridCol w="4536000">
                  <a:extLst>
                    <a:ext uri="{9D8B030D-6E8A-4147-A177-3AD203B41FA5}">
                      <a16:colId xmlns:a16="http://schemas.microsoft.com/office/drawing/2014/main" val="2003013874"/>
                    </a:ext>
                  </a:extLst>
                </a:gridCol>
              </a:tblGrid>
              <a:tr h="438409">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2017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Concorrenzialità</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fiscal </a:t>
                      </a:r>
                      <a:r>
                        <a:rPr lang="en-US" b="1" dirty="0" err="1">
                          <a:solidFill>
                            <a:schemeClr val="bg1"/>
                          </a:solidFill>
                          <a:latin typeface="Tahoma" panose="020B0604030504040204" pitchFamily="34" charset="0"/>
                          <a:ea typeface="Tahoma" panose="020B0604030504040204" pitchFamily="34" charset="0"/>
                          <a:cs typeface="Tahoma" panose="020B0604030504040204" pitchFamily="34" charset="0"/>
                        </a:rPr>
                        <a:t>comparata</a:t>
                      </a:r>
                      <a:endParaRPr lang="tr-TR"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rtl="0">
                        <a:defRPr sz="1400" b="0" i="0" u="none" strike="noStrike" kern="1200" spc="0" baseline="0">
                          <a:solidFill>
                            <a:srgbClr val="333538"/>
                          </a:solidFill>
                          <a:latin typeface="Effra Heavy" panose="02000906080000020004" pitchFamily="2" charset="-94"/>
                          <a:ea typeface="+mn-ea"/>
                          <a:cs typeface="+mn-cs"/>
                        </a:defRPr>
                      </a:pP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tr-TR" sz="1050" dirty="0">
                          <a:solidFill>
                            <a:schemeClr val="bg1"/>
                          </a:solidFill>
                          <a:latin typeface="Tahoma" panose="020B0604030504040204" pitchFamily="34" charset="0"/>
                          <a:ea typeface="Tahoma" panose="020B0604030504040204" pitchFamily="34" charset="0"/>
                          <a:cs typeface="Tahoma" panose="020B0604030504040204" pitchFamily="34" charset="0"/>
                        </a:rPr>
                        <a:t>indice</a:t>
                      </a:r>
                      <a:r>
                        <a:rPr lang="en-US" sz="1050" dirty="0">
                          <a:solidFill>
                            <a:schemeClr val="bg1"/>
                          </a:solidFill>
                          <a:latin typeface="Tahoma" panose="020B0604030504040204" pitchFamily="34" charset="0"/>
                          <a:ea typeface="Tahoma" panose="020B0604030504040204" pitchFamily="34" charset="0"/>
                          <a:cs typeface="Tahoma" panose="020B0604030504040204" pitchFamily="34" charset="0"/>
                        </a:rPr>
                        <a:t>=100 as most competitive)</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1764483">
                <a:tc>
                  <a:txBody>
                    <a:bodyPr/>
                    <a:lstStyle/>
                    <a:p>
                      <a:endParaRPr lang="en-US" dirty="0"/>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4" name="Table 13">
            <a:extLst>
              <a:ext uri="{FF2B5EF4-FFF2-40B4-BE49-F238E27FC236}">
                <a16:creationId xmlns:a16="http://schemas.microsoft.com/office/drawing/2014/main" id="{51D9540E-134D-4043-AEEA-CFE6C30C4E38}"/>
              </a:ext>
            </a:extLst>
          </p:cNvPr>
          <p:cNvGraphicFramePr>
            <a:graphicFrameLocks noGrp="1"/>
          </p:cNvGraphicFramePr>
          <p:nvPr>
            <p:extLst>
              <p:ext uri="{D42A27DB-BD31-4B8C-83A1-F6EECF244321}">
                <p14:modId xmlns:p14="http://schemas.microsoft.com/office/powerpoint/2010/main" val="692700187"/>
              </p:ext>
            </p:extLst>
          </p:nvPr>
        </p:nvGraphicFramePr>
        <p:xfrm>
          <a:off x="4606059" y="889141"/>
          <a:ext cx="2971800" cy="3251988"/>
        </p:xfrm>
        <a:graphic>
          <a:graphicData uri="http://schemas.openxmlformats.org/drawingml/2006/table">
            <a:tbl>
              <a:tblPr firstRow="1" bandRow="1">
                <a:effectLst/>
                <a:tableStyleId>{5C22544A-7EE6-4342-B048-85BDC9FD1C3A}</a:tableStyleId>
              </a:tblPr>
              <a:tblGrid>
                <a:gridCol w="2971800">
                  <a:extLst>
                    <a:ext uri="{9D8B030D-6E8A-4147-A177-3AD203B41FA5}">
                      <a16:colId xmlns:a16="http://schemas.microsoft.com/office/drawing/2014/main" val="2003013874"/>
                    </a:ext>
                  </a:extLst>
                </a:gridCol>
              </a:tblGrid>
              <a:tr h="720939">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A</a:t>
                      </a:r>
                      <a:r>
                        <a:rPr lang="it-IT" b="1" dirty="0" err="1">
                          <a:solidFill>
                            <a:schemeClr val="bg1"/>
                          </a:solidFill>
                          <a:latin typeface="Tahoma" panose="020B0604030504040204" pitchFamily="34" charset="0"/>
                          <a:ea typeface="Tahoma" panose="020B0604030504040204" pitchFamily="34" charset="0"/>
                          <a:cs typeface="Tahoma" panose="020B0604030504040204" pitchFamily="34" charset="0"/>
                        </a:rPr>
                        <a:t>ccordi</a:t>
                      </a:r>
                      <a:r>
                        <a:rPr lang="it-IT" b="1" dirty="0">
                          <a:solidFill>
                            <a:schemeClr val="bg1"/>
                          </a:solidFill>
                          <a:latin typeface="Tahoma" panose="020B0604030504040204" pitchFamily="34" charset="0"/>
                          <a:ea typeface="Tahoma" panose="020B0604030504040204" pitchFamily="34" charset="0"/>
                          <a:cs typeface="Tahoma" panose="020B0604030504040204" pitchFamily="34" charset="0"/>
                        </a:rPr>
                        <a:t> bilaterali in materia di promozione e protezione degli investimenti</a:t>
                      </a: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b="1" dirty="0" err="1">
                          <a:solidFill>
                            <a:schemeClr val="bg1"/>
                          </a:solidFill>
                          <a:latin typeface="Tahoma" panose="020B0604030504040204" pitchFamily="34" charset="0"/>
                          <a:ea typeface="Tahoma" panose="020B0604030504040204" pitchFamily="34" charset="0"/>
                          <a:cs typeface="Tahoma" panose="020B0604030504040204" pitchFamily="34" charset="0"/>
                        </a:rPr>
                        <a:t>con</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75 </a:t>
                      </a:r>
                      <a:r>
                        <a:rPr lang="tr-TR" b="1" dirty="0" err="1">
                          <a:solidFill>
                            <a:schemeClr val="bg1"/>
                          </a:solidFill>
                          <a:latin typeface="Tahoma" panose="020B0604030504040204" pitchFamily="34" charset="0"/>
                          <a:ea typeface="Tahoma" panose="020B0604030504040204" pitchFamily="34" charset="0"/>
                          <a:cs typeface="Tahoma" panose="020B0604030504040204" pitchFamily="34" charset="0"/>
                        </a:rPr>
                        <a:t>Paesi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72000" marR="36000"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2046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000" b="0" i="0" u="none" strike="noStrike" kern="1200" cap="none" spc="0" normalizeH="0" baseline="0" noProof="0" dirty="0">
                        <a:ln>
                          <a:noFill/>
                        </a:ln>
                        <a:solidFill>
                          <a:srgbClr val="333538"/>
                        </a:solidFill>
                        <a:effectLst/>
                        <a:uLnTx/>
                        <a:uFillTx/>
                        <a:latin typeface="Effra" panose="02000506080000020004" pitchFamily="2" charset="-94"/>
                        <a:ea typeface="+mn-ea"/>
                        <a:cs typeface="+mn-cs"/>
                      </a:endParaRPr>
                    </a:p>
                  </a:txBody>
                  <a:tcPr marL="72000" marR="36000">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sp>
        <p:nvSpPr>
          <p:cNvPr id="17" name="TextBox 16"/>
          <p:cNvSpPr txBox="1"/>
          <p:nvPr/>
        </p:nvSpPr>
        <p:spPr>
          <a:xfrm>
            <a:off x="1625600" y="780288"/>
            <a:ext cx="2870201" cy="253916"/>
          </a:xfrm>
          <a:prstGeom prst="rect">
            <a:avLst/>
          </a:prstGeom>
          <a:noFill/>
        </p:spPr>
        <p:txBody>
          <a:bodyPr wrap="square" rtlCol="0">
            <a:spAutoFit/>
          </a:bodyPr>
          <a:lstStyle/>
          <a:p>
            <a:pPr marL="285750" lvl="1" indent="-285750">
              <a:lnSpc>
                <a:spcPct val="150000"/>
              </a:lnSpc>
              <a:buFont typeface="Wingdings" panose="05000000000000000000" pitchFamily="2" charset="2"/>
              <a:buChar char="ü"/>
            </a:pPr>
            <a:endParaRPr lang="en-US" sz="7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217"/>
          <p:cNvSpPr>
            <a:spLocks noChangeArrowheads="1"/>
          </p:cNvSpPr>
          <p:nvPr/>
        </p:nvSpPr>
        <p:spPr bwMode="auto">
          <a:xfrm>
            <a:off x="0" y="6482208"/>
            <a:ext cx="12192000" cy="338554"/>
          </a:xfrm>
          <a:prstGeom prst="rect">
            <a:avLst/>
          </a:prstGeom>
          <a:noFill/>
          <a:ln w="9525">
            <a:noFill/>
            <a:miter lim="800000"/>
            <a:headEnd/>
            <a:tailEnd/>
          </a:ln>
        </p:spPr>
        <p:txBody>
          <a:bodyPr wrap="square" lIns="36000" rIns="0" anchor="ctr">
            <a:spAutoFit/>
          </a:bodyPr>
          <a:lstStyle/>
          <a:p>
            <a:r>
              <a:rPr lang="tr-TR" sz="800" dirty="0" err="1">
                <a:latin typeface="Tahoma" panose="020B0604030504040204" pitchFamily="34" charset="0"/>
                <a:ea typeface="Tahoma" panose="020B0604030504040204" pitchFamily="34" charset="0"/>
                <a:cs typeface="Tahoma" panose="020B0604030504040204" pitchFamily="34" charset="0"/>
              </a:rPr>
              <a:t>Fonte</a:t>
            </a:r>
            <a:r>
              <a:rPr lang="en-US" sz="800" dirty="0">
                <a:latin typeface="Tahoma" panose="020B0604030504040204" pitchFamily="34" charset="0"/>
                <a:ea typeface="Tahoma" panose="020B0604030504040204" pitchFamily="34" charset="0"/>
                <a:cs typeface="Tahoma" panose="020B0604030504040204" pitchFamily="34" charset="0"/>
              </a:rPr>
              <a:t>: Ministry of Economy, Ministry of Finance, </a:t>
            </a:r>
            <a:r>
              <a:rPr lang="tr-TR" sz="800" dirty="0">
                <a:latin typeface="Tahoma" panose="020B0604030504040204" pitchFamily="34" charset="0"/>
                <a:ea typeface="Tahoma" panose="020B0604030504040204" pitchFamily="34" charset="0"/>
                <a:cs typeface="Tahoma" panose="020B0604030504040204" pitchFamily="34" charset="0"/>
              </a:rPr>
              <a:t> WB </a:t>
            </a:r>
            <a:r>
              <a:rPr lang="tr-TR" sz="800" dirty="0" err="1">
                <a:latin typeface="Tahoma" panose="020B0604030504040204" pitchFamily="34" charset="0"/>
                <a:ea typeface="Tahoma" panose="020B0604030504040204" pitchFamily="34" charset="0"/>
                <a:cs typeface="Tahoma" panose="020B0604030504040204" pitchFamily="34" charset="0"/>
              </a:rPr>
              <a:t>Doing</a:t>
            </a:r>
            <a:r>
              <a:rPr lang="tr-TR" sz="800" dirty="0">
                <a:latin typeface="Tahoma" panose="020B0604030504040204" pitchFamily="34" charset="0"/>
                <a:ea typeface="Tahoma" panose="020B0604030504040204" pitchFamily="34" charset="0"/>
                <a:cs typeface="Tahoma" panose="020B0604030504040204" pitchFamily="34" charset="0"/>
              </a:rPr>
              <a:t> Business Report, Total </a:t>
            </a:r>
            <a:r>
              <a:rPr lang="tr-TR" sz="800" dirty="0" err="1">
                <a:latin typeface="Tahoma" panose="020B0604030504040204" pitchFamily="34" charset="0"/>
                <a:ea typeface="Tahoma" panose="020B0604030504040204" pitchFamily="34" charset="0"/>
                <a:cs typeface="Tahoma" panose="020B0604030504040204" pitchFamily="34" charset="0"/>
              </a:rPr>
              <a:t>Tax</a:t>
            </a:r>
            <a:r>
              <a:rPr lang="tr-TR" sz="800" dirty="0">
                <a:latin typeface="Tahoma" panose="020B0604030504040204" pitchFamily="34" charset="0"/>
                <a:ea typeface="Tahoma" panose="020B0604030504040204" pitchFamily="34" charset="0"/>
                <a:cs typeface="Tahoma" panose="020B0604030504040204" pitchFamily="34" charset="0"/>
              </a:rPr>
              <a:t> Rate: P</a:t>
            </a:r>
            <a:r>
              <a:rPr lang="en-US" sz="800" dirty="0" err="1">
                <a:latin typeface="Tahoma" panose="020B0604030504040204" pitchFamily="34" charset="0"/>
                <a:ea typeface="Tahoma" panose="020B0604030504040204" pitchFamily="34" charset="0"/>
                <a:cs typeface="Tahoma" panose="020B0604030504040204" pitchFamily="34" charset="0"/>
              </a:rPr>
              <a:t>rofit</a:t>
            </a:r>
            <a:r>
              <a:rPr lang="en-US" sz="800" dirty="0">
                <a:latin typeface="Tahoma" panose="020B0604030504040204" pitchFamily="34" charset="0"/>
                <a:ea typeface="Tahoma" panose="020B0604030504040204" pitchFamily="34" charset="0"/>
                <a:cs typeface="Tahoma" panose="020B0604030504040204" pitchFamily="34" charset="0"/>
              </a:rPr>
              <a:t> or corporate income tax, social contributions and labor taxes paid by the employer, property taxes, turnover taxes and other taxes (such as municipal fees and vehicle taxes)</a:t>
            </a:r>
            <a:r>
              <a:rPr lang="tr-TR" sz="800" dirty="0">
                <a:latin typeface="Tahoma" panose="020B0604030504040204" pitchFamily="34" charset="0"/>
                <a:ea typeface="Tahoma" panose="020B0604030504040204" pitchFamily="34" charset="0"/>
                <a:cs typeface="Tahoma" panose="020B0604030504040204" pitchFamily="34" charset="0"/>
              </a:rPr>
              <a:t>. </a:t>
            </a:r>
            <a:r>
              <a:rPr lang="en-US" sz="800" dirty="0">
                <a:latin typeface="Tahoma" panose="020B0604030504040204" pitchFamily="34" charset="0"/>
                <a:ea typeface="Tahoma" panose="020B0604030504040204" pitchFamily="34" charset="0"/>
                <a:cs typeface="Tahoma" panose="020B0604030504040204" pitchFamily="34" charset="0"/>
              </a:rPr>
              <a:t>Tax Foundation (Tax competitiveness measures countries’ tax policies five categories: corporate income tax, consumption taxes, property taxes, individual taxes, and international tax rules.)</a:t>
            </a:r>
          </a:p>
        </p:txBody>
      </p:sp>
      <p:graphicFrame>
        <p:nvGraphicFramePr>
          <p:cNvPr id="4" name="Chart 3"/>
          <p:cNvGraphicFramePr/>
          <p:nvPr>
            <p:extLst>
              <p:ext uri="{D42A27DB-BD31-4B8C-83A1-F6EECF244321}">
                <p14:modId xmlns:p14="http://schemas.microsoft.com/office/powerpoint/2010/main" val="992878155"/>
              </p:ext>
            </p:extLst>
          </p:nvPr>
        </p:nvGraphicFramePr>
        <p:xfrm>
          <a:off x="6309343" y="4624928"/>
          <a:ext cx="4241999" cy="1886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E2C399AD-58DF-4AFB-9684-6DCF50A77913}"/>
              </a:ext>
            </a:extLst>
          </p:cNvPr>
          <p:cNvGraphicFramePr>
            <a:graphicFrameLocks noGrp="1"/>
          </p:cNvGraphicFramePr>
          <p:nvPr>
            <p:extLst>
              <p:ext uri="{D42A27DB-BD31-4B8C-83A1-F6EECF244321}">
                <p14:modId xmlns:p14="http://schemas.microsoft.com/office/powerpoint/2010/main" val="2131565072"/>
              </p:ext>
            </p:extLst>
          </p:nvPr>
        </p:nvGraphicFramePr>
        <p:xfrm>
          <a:off x="1492370" y="893139"/>
          <a:ext cx="2958165" cy="3253530"/>
        </p:xfrm>
        <a:graphic>
          <a:graphicData uri="http://schemas.openxmlformats.org/drawingml/2006/table">
            <a:tbl>
              <a:tblPr firstRow="1" bandRow="1">
                <a:effectLst/>
                <a:tableStyleId>{5C22544A-7EE6-4342-B048-85BDC9FD1C3A}</a:tableStyleId>
              </a:tblPr>
              <a:tblGrid>
                <a:gridCol w="2958165">
                  <a:extLst>
                    <a:ext uri="{9D8B030D-6E8A-4147-A177-3AD203B41FA5}">
                      <a16:colId xmlns:a16="http://schemas.microsoft.com/office/drawing/2014/main" val="2003013874"/>
                    </a:ext>
                  </a:extLst>
                </a:gridCol>
              </a:tblGrid>
              <a:tr h="511021">
                <a:tc>
                  <a:txBody>
                    <a:bodyPr/>
                    <a:lstStyle/>
                    <a:p>
                      <a:r>
                        <a:rPr lang="it-IT" sz="14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Legislazione in materia di </a:t>
                      </a:r>
                      <a:r>
                        <a:rPr lang="tr-TR" sz="14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IDE</a:t>
                      </a:r>
                      <a:endParaRPr lang="it-IT" sz="14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72000" marR="36000"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742509">
                <a:tc>
                  <a:txBody>
                    <a:bodyPr/>
                    <a:lstStyle/>
                    <a:p>
                      <a:pPr marL="85725" marR="0" lvl="1" indent="-85725"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dirty="0">
                        <a:ln>
                          <a:noFill/>
                        </a:ln>
                        <a:solidFill>
                          <a:srgbClr val="333538"/>
                        </a:solidFill>
                        <a:effectLst/>
                        <a:uLnTx/>
                        <a:uFillTx/>
                        <a:latin typeface="Effra" charset="-94"/>
                        <a:ea typeface="Effra" charset="-94"/>
                        <a:cs typeface="Effra" charset="-94"/>
                      </a:endParaRPr>
                    </a:p>
                  </a:txBody>
                  <a:tcPr marL="72000" marR="36000">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5" name="Table 14">
            <a:extLst>
              <a:ext uri="{FF2B5EF4-FFF2-40B4-BE49-F238E27FC236}">
                <a16:creationId xmlns:a16="http://schemas.microsoft.com/office/drawing/2014/main" id="{D50D015B-938B-4783-BD5A-CE4BE86A392C}"/>
              </a:ext>
            </a:extLst>
          </p:cNvPr>
          <p:cNvGraphicFramePr>
            <a:graphicFrameLocks noGrp="1"/>
          </p:cNvGraphicFramePr>
          <p:nvPr>
            <p:extLst>
              <p:ext uri="{D42A27DB-BD31-4B8C-83A1-F6EECF244321}">
                <p14:modId xmlns:p14="http://schemas.microsoft.com/office/powerpoint/2010/main" val="3620120042"/>
              </p:ext>
            </p:extLst>
          </p:nvPr>
        </p:nvGraphicFramePr>
        <p:xfrm>
          <a:off x="7735533" y="893140"/>
          <a:ext cx="2971800" cy="3253528"/>
        </p:xfrm>
        <a:graphic>
          <a:graphicData uri="http://schemas.openxmlformats.org/drawingml/2006/table">
            <a:tbl>
              <a:tblPr firstRow="1" bandRow="1">
                <a:effectLst/>
                <a:tableStyleId>{5C22544A-7EE6-4342-B048-85BDC9FD1C3A}</a:tableStyleId>
              </a:tblPr>
              <a:tblGrid>
                <a:gridCol w="2971800">
                  <a:extLst>
                    <a:ext uri="{9D8B030D-6E8A-4147-A177-3AD203B41FA5}">
                      <a16:colId xmlns:a16="http://schemas.microsoft.com/office/drawing/2014/main" val="2003013874"/>
                    </a:ext>
                  </a:extLst>
                </a:gridCol>
              </a:tblGrid>
              <a:tr h="522148">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it-IT" sz="14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Convenzioni contro la doppia tassazione</a:t>
                      </a:r>
                      <a:r>
                        <a:rPr lang="tr-TR" sz="14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400" b="1" i="0" u="none" strike="noStrike" kern="1200" spc="0" baseline="0" dirty="0" err="1">
                          <a:solidFill>
                            <a:schemeClr val="bg1"/>
                          </a:solidFill>
                          <a:latin typeface="Tahoma" panose="020B0604030504040204" pitchFamily="34" charset="0"/>
                          <a:ea typeface="Tahoma" panose="020B0604030504040204" pitchFamily="34" charset="0"/>
                          <a:cs typeface="Tahoma" panose="020B0604030504040204" pitchFamily="34" charset="0"/>
                        </a:rPr>
                        <a:t>con</a:t>
                      </a:r>
                      <a:r>
                        <a:rPr lang="tr-TR" sz="1400" b="1" i="0" u="none" strike="noStrike" kern="1200" spc="0" baseline="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80 </a:t>
                      </a:r>
                      <a:r>
                        <a:rPr lang="tr-TR" b="1" dirty="0" err="1">
                          <a:solidFill>
                            <a:schemeClr val="bg1"/>
                          </a:solidFill>
                          <a:latin typeface="Tahoma" panose="020B0604030504040204" pitchFamily="34" charset="0"/>
                          <a:ea typeface="Tahoma" panose="020B0604030504040204" pitchFamily="34" charset="0"/>
                          <a:cs typeface="Tahoma" panose="020B0604030504040204" pitchFamily="34" charset="0"/>
                        </a:rPr>
                        <a:t>Paesi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72000" marR="36000"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731380">
                <a:tc>
                  <a:txBody>
                    <a:bodyPr/>
                    <a:lstStyle/>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Effra" panose="02000506080000020004" pitchFamily="2" charset="-94"/>
                        <a:ea typeface="+mn-ea"/>
                        <a:cs typeface="+mn-cs"/>
                      </a:endParaRPr>
                    </a:p>
                  </a:txBody>
                  <a:tcPr marL="72000" marR="36000">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pic>
        <p:nvPicPr>
          <p:cNvPr id="9" name="Picture 8">
            <a:extLst>
              <a:ext uri="{FF2B5EF4-FFF2-40B4-BE49-F238E27FC236}">
                <a16:creationId xmlns:a16="http://schemas.microsoft.com/office/drawing/2014/main" id="{14867A19-BEDD-4738-8716-41C2643602D8}"/>
              </a:ext>
            </a:extLst>
          </p:cNvPr>
          <p:cNvPicPr>
            <a:picLocks noChangeAspect="1"/>
          </p:cNvPicPr>
          <p:nvPr/>
        </p:nvPicPr>
        <p:blipFill>
          <a:blip r:embed="rId4"/>
          <a:stretch>
            <a:fillRect/>
          </a:stretch>
        </p:blipFill>
        <p:spPr>
          <a:xfrm>
            <a:off x="1597664" y="1521071"/>
            <a:ext cx="2627722" cy="2541902"/>
          </a:xfrm>
          <a:prstGeom prst="rect">
            <a:avLst/>
          </a:prstGeom>
        </p:spPr>
      </p:pic>
      <p:pic>
        <p:nvPicPr>
          <p:cNvPr id="21" name="Picture 20">
            <a:extLst>
              <a:ext uri="{FF2B5EF4-FFF2-40B4-BE49-F238E27FC236}">
                <a16:creationId xmlns:a16="http://schemas.microsoft.com/office/drawing/2014/main" id="{9B14C68F-8FBB-427A-B5D9-CA45A02847B8}"/>
              </a:ext>
            </a:extLst>
          </p:cNvPr>
          <p:cNvPicPr>
            <a:picLocks noChangeAspect="1"/>
          </p:cNvPicPr>
          <p:nvPr/>
        </p:nvPicPr>
        <p:blipFill>
          <a:blip r:embed="rId5"/>
          <a:stretch>
            <a:fillRect/>
          </a:stretch>
        </p:blipFill>
        <p:spPr>
          <a:xfrm>
            <a:off x="5262113" y="1766154"/>
            <a:ext cx="1984236" cy="2364394"/>
          </a:xfrm>
          <a:prstGeom prst="rect">
            <a:avLst/>
          </a:prstGeom>
        </p:spPr>
      </p:pic>
      <p:pic>
        <p:nvPicPr>
          <p:cNvPr id="23" name="Picture 22">
            <a:extLst>
              <a:ext uri="{FF2B5EF4-FFF2-40B4-BE49-F238E27FC236}">
                <a16:creationId xmlns:a16="http://schemas.microsoft.com/office/drawing/2014/main" id="{C9D05273-221A-4A08-B7C5-EF2357807749}"/>
              </a:ext>
            </a:extLst>
          </p:cNvPr>
          <p:cNvPicPr>
            <a:picLocks noChangeAspect="1"/>
          </p:cNvPicPr>
          <p:nvPr/>
        </p:nvPicPr>
        <p:blipFill>
          <a:blip r:embed="rId6"/>
          <a:stretch>
            <a:fillRect/>
          </a:stretch>
        </p:blipFill>
        <p:spPr>
          <a:xfrm>
            <a:off x="7743178" y="1395900"/>
            <a:ext cx="2964156" cy="2750769"/>
          </a:xfrm>
          <a:prstGeom prst="rect">
            <a:avLst/>
          </a:prstGeom>
        </p:spPr>
      </p:pic>
      <p:graphicFrame>
        <p:nvGraphicFramePr>
          <p:cNvPr id="16" name="Table 15">
            <a:extLst>
              <a:ext uri="{FF2B5EF4-FFF2-40B4-BE49-F238E27FC236}">
                <a16:creationId xmlns:a16="http://schemas.microsoft.com/office/drawing/2014/main" id="{ADDFED85-8DC4-4F55-B76F-5D094A6B706D}"/>
              </a:ext>
            </a:extLst>
          </p:cNvPr>
          <p:cNvGraphicFramePr>
            <a:graphicFrameLocks noGrp="1"/>
          </p:cNvGraphicFramePr>
          <p:nvPr>
            <p:extLst>
              <p:ext uri="{D42A27DB-BD31-4B8C-83A1-F6EECF244321}">
                <p14:modId xmlns:p14="http://schemas.microsoft.com/office/powerpoint/2010/main" val="760752399"/>
              </p:ext>
            </p:extLst>
          </p:nvPr>
        </p:nvGraphicFramePr>
        <p:xfrm>
          <a:off x="1478736" y="4224527"/>
          <a:ext cx="4536000" cy="2229302"/>
        </p:xfrm>
        <a:graphic>
          <a:graphicData uri="http://schemas.openxmlformats.org/drawingml/2006/table">
            <a:tbl>
              <a:tblPr firstRow="1" bandRow="1">
                <a:effectLst/>
                <a:tableStyleId>{5C22544A-7EE6-4342-B048-85BDC9FD1C3A}</a:tableStyleId>
              </a:tblPr>
              <a:tblGrid>
                <a:gridCol w="4536000">
                  <a:extLst>
                    <a:ext uri="{9D8B030D-6E8A-4147-A177-3AD203B41FA5}">
                      <a16:colId xmlns:a16="http://schemas.microsoft.com/office/drawing/2014/main" val="2003013874"/>
                    </a:ext>
                  </a:extLst>
                </a:gridCol>
              </a:tblGrid>
              <a:tr h="438409">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dirty="0" err="1">
                          <a:solidFill>
                            <a:schemeClr val="bg1"/>
                          </a:solidFill>
                          <a:latin typeface="Tahoma" panose="020B0604030504040204" pitchFamily="34" charset="0"/>
                          <a:ea typeface="Tahoma" panose="020B0604030504040204" pitchFamily="34" charset="0"/>
                          <a:cs typeface="Tahoma" panose="020B0604030504040204" pitchFamily="34" charset="0"/>
                        </a:rPr>
                        <a:t>Carico</a:t>
                      </a: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b="1" dirty="0" err="1">
                          <a:solidFill>
                            <a:schemeClr val="bg1"/>
                          </a:solidFill>
                          <a:latin typeface="Tahoma" panose="020B0604030504040204" pitchFamily="34" charset="0"/>
                          <a:ea typeface="Tahoma" panose="020B0604030504040204" pitchFamily="34" charset="0"/>
                          <a:cs typeface="Tahoma" panose="020B0604030504040204" pitchFamily="34" charset="0"/>
                        </a:rPr>
                        <a:t>fiscale</a:t>
                      </a: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 totale, 2017</a:t>
                      </a: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tr-TR"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rtl="0">
                        <a:defRPr sz="1400" b="0" i="0" u="none" strike="noStrike" kern="1200" spc="0" baseline="0">
                          <a:solidFill>
                            <a:srgbClr val="333538"/>
                          </a:solidFill>
                          <a:latin typeface="Effra Heavy" panose="02000906080000020004" pitchFamily="2" charset="-94"/>
                          <a:ea typeface="+mn-ea"/>
                          <a:cs typeface="+mn-cs"/>
                        </a:defRPr>
                      </a:pPr>
                      <a:r>
                        <a:rPr lang="en-US" sz="105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tr-TR" sz="1050" b="1" dirty="0">
                          <a:solidFill>
                            <a:schemeClr val="bg1"/>
                          </a:solidFill>
                          <a:latin typeface="Tahoma" panose="020B0604030504040204" pitchFamily="34" charset="0"/>
                          <a:ea typeface="Tahoma" panose="020B0604030504040204" pitchFamily="34" charset="0"/>
                          <a:cs typeface="Tahoma" panose="020B0604030504040204" pitchFamily="34" charset="0"/>
                        </a:rPr>
                        <a:t>% of Profit</a:t>
                      </a:r>
                      <a:r>
                        <a:rPr lang="en-US" sz="1050" b="1" dirty="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1764482">
                <a:tc>
                  <a:txBody>
                    <a:bodyPr/>
                    <a:lstStyle/>
                    <a:p>
                      <a:endParaRPr lang="en-US" dirty="0"/>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22" name="Chart 21">
            <a:extLst>
              <a:ext uri="{FF2B5EF4-FFF2-40B4-BE49-F238E27FC236}">
                <a16:creationId xmlns:a16="http://schemas.microsoft.com/office/drawing/2014/main" id="{3520F529-7B2C-4049-B289-C9F771BA08E4}"/>
              </a:ext>
            </a:extLst>
          </p:cNvPr>
          <p:cNvGraphicFramePr/>
          <p:nvPr>
            <p:extLst>
              <p:ext uri="{D42A27DB-BD31-4B8C-83A1-F6EECF244321}">
                <p14:modId xmlns:p14="http://schemas.microsoft.com/office/powerpoint/2010/main" val="3197182068"/>
              </p:ext>
            </p:extLst>
          </p:nvPr>
        </p:nvGraphicFramePr>
        <p:xfrm>
          <a:off x="1571009" y="4525884"/>
          <a:ext cx="4281773" cy="19591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Table 23">
            <a:extLst>
              <a:ext uri="{FF2B5EF4-FFF2-40B4-BE49-F238E27FC236}">
                <a16:creationId xmlns:a16="http://schemas.microsoft.com/office/drawing/2014/main" id="{405B0EA8-D2EF-4362-8612-B6DA929C5126}"/>
              </a:ext>
            </a:extLst>
          </p:cNvPr>
          <p:cNvGraphicFramePr>
            <a:graphicFrameLocks noGrp="1"/>
          </p:cNvGraphicFramePr>
          <p:nvPr>
            <p:extLst>
              <p:ext uri="{D42A27DB-BD31-4B8C-83A1-F6EECF244321}">
                <p14:modId xmlns:p14="http://schemas.microsoft.com/office/powerpoint/2010/main" val="3538606645"/>
              </p:ext>
            </p:extLst>
          </p:nvPr>
        </p:nvGraphicFramePr>
        <p:xfrm>
          <a:off x="0" y="-3390"/>
          <a:ext cx="12192000" cy="91440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640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tr-TR" sz="1800" b="1" dirty="0" err="1">
                          <a:latin typeface="Tahoma" panose="020B0604030504040204" pitchFamily="34" charset="0"/>
                          <a:ea typeface="Tahoma" panose="020B0604030504040204" pitchFamily="34" charset="0"/>
                          <a:cs typeface="Tahoma" panose="020B0604030504040204" pitchFamily="34" charset="0"/>
                        </a:rPr>
                        <a:t>Ambiente</a:t>
                      </a:r>
                      <a:r>
                        <a:rPr lang="en-US" sz="1800" b="1" dirty="0">
                          <a:latin typeface="Tahoma" panose="020B0604030504040204" pitchFamily="34" charset="0"/>
                          <a:ea typeface="Tahoma" panose="020B0604030504040204" pitchFamily="34" charset="0"/>
                          <a:cs typeface="Tahoma" panose="020B0604030504040204" pitchFamily="34" charset="0"/>
                        </a:rPr>
                        <a:t> </a:t>
                      </a:r>
                      <a:r>
                        <a:rPr lang="tr-TR" sz="1800" b="1" dirty="0">
                          <a:latin typeface="Tahoma" panose="020B0604030504040204" pitchFamily="34" charset="0"/>
                          <a:ea typeface="Tahoma" panose="020B0604030504040204" pitchFamily="34" charset="0"/>
                          <a:cs typeface="Tahoma" panose="020B0604030504040204" pitchFamily="34" charset="0"/>
                        </a:rPr>
                        <a:t>l</a:t>
                      </a:r>
                      <a:r>
                        <a:rPr lang="en-US" sz="1800" b="1" dirty="0" err="1">
                          <a:latin typeface="Tahoma" panose="020B0604030504040204" pitchFamily="34" charset="0"/>
                          <a:ea typeface="Tahoma" panose="020B0604030504040204" pitchFamily="34" charset="0"/>
                          <a:cs typeface="Tahoma" panose="020B0604030504040204" pitchFamily="34" charset="0"/>
                        </a:rPr>
                        <a:t>iberale</a:t>
                      </a:r>
                      <a:r>
                        <a:rPr lang="tr-TR" sz="1800" b="1" dirty="0">
                          <a:latin typeface="Tahoma" panose="020B0604030504040204" pitchFamily="34" charset="0"/>
                          <a:ea typeface="Tahoma" panose="020B0604030504040204" pitchFamily="34" charset="0"/>
                          <a:cs typeface="Tahoma" panose="020B0604030504040204" pitchFamily="34" charset="0"/>
                        </a:rPr>
                        <a:t> </a:t>
                      </a:r>
                      <a:r>
                        <a:rPr lang="tr-TR" sz="1800" b="1" dirty="0" err="1">
                          <a:latin typeface="Tahoma" panose="020B0604030504040204" pitchFamily="34" charset="0"/>
                          <a:ea typeface="Tahoma" panose="020B0604030504040204" pitchFamily="34" charset="0"/>
                          <a:cs typeface="Tahoma" panose="020B0604030504040204" pitchFamily="34" charset="0"/>
                        </a:rPr>
                        <a:t>per</a:t>
                      </a:r>
                      <a:r>
                        <a:rPr lang="tr-TR" sz="1800" b="1" dirty="0">
                          <a:latin typeface="Tahoma" panose="020B0604030504040204" pitchFamily="34" charset="0"/>
                          <a:ea typeface="Tahoma" panose="020B0604030504040204" pitchFamily="34" charset="0"/>
                          <a:cs typeface="Tahoma" panose="020B0604030504040204" pitchFamily="34" charset="0"/>
                        </a:rPr>
                        <a:t> </a:t>
                      </a:r>
                      <a:r>
                        <a:rPr lang="en-US" sz="1800" b="1" dirty="0" err="1">
                          <a:latin typeface="Tahoma" panose="020B0604030504040204" pitchFamily="34" charset="0"/>
                          <a:ea typeface="Tahoma" panose="020B0604030504040204" pitchFamily="34" charset="0"/>
                          <a:cs typeface="Tahoma" panose="020B0604030504040204" pitchFamily="34" charset="0"/>
                        </a:rPr>
                        <a:t>gli</a:t>
                      </a:r>
                      <a:r>
                        <a:rPr lang="en-US" sz="1800" b="1" dirty="0">
                          <a:latin typeface="Tahoma" panose="020B0604030504040204" pitchFamily="34" charset="0"/>
                          <a:ea typeface="Tahoma" panose="020B0604030504040204" pitchFamily="34" charset="0"/>
                          <a:cs typeface="Tahoma" panose="020B0604030504040204" pitchFamily="34" charset="0"/>
                        </a:rPr>
                        <a:t> </a:t>
                      </a:r>
                      <a:r>
                        <a:rPr lang="tr-TR" sz="1800" b="1" dirty="0">
                          <a:latin typeface="Tahoma" panose="020B0604030504040204" pitchFamily="34" charset="0"/>
                          <a:ea typeface="Tahoma" panose="020B0604030504040204" pitchFamily="34" charset="0"/>
                          <a:cs typeface="Tahoma" panose="020B0604030504040204" pitchFamily="34" charset="0"/>
                        </a:rPr>
                        <a:t>i</a:t>
                      </a:r>
                      <a:r>
                        <a:rPr lang="en-US" sz="1800" b="1" dirty="0" err="1">
                          <a:latin typeface="Tahoma" panose="020B0604030504040204" pitchFamily="34" charset="0"/>
                          <a:ea typeface="Tahoma" panose="020B0604030504040204" pitchFamily="34" charset="0"/>
                          <a:cs typeface="Tahoma" panose="020B0604030504040204" pitchFamily="34" charset="0"/>
                        </a:rPr>
                        <a:t>nvestimenti</a:t>
                      </a:r>
                      <a:endParaRPr lang="en-US" sz="1800" b="1" dirty="0">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lang="en-US" sz="1800" noProof="0" dirty="0"/>
                    </a:p>
                  </a:txBody>
                  <a:tcPr marL="0" marR="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defTabSz="457200" fontAlgn="base">
                        <a:spcBef>
                          <a:spcPct val="0"/>
                        </a:spcBef>
                        <a:spcAft>
                          <a:spcPct val="0"/>
                        </a:spcAft>
                      </a:pPr>
                      <a:r>
                        <a:rPr lang="tr-TR" sz="1600" b="0" dirty="0" err="1">
                          <a:latin typeface="Tahoma" panose="020B0604030504040204" pitchFamily="34" charset="0"/>
                          <a:ea typeface="Tahoma" panose="020B0604030504040204" pitchFamily="34" charset="0"/>
                          <a:cs typeface="Tahoma" panose="020B0604030504040204" pitchFamily="34" charset="0"/>
                        </a:rPr>
                        <a:t>offre</a:t>
                      </a:r>
                      <a:r>
                        <a:rPr lang="tr-TR" sz="1600" b="0" dirty="0">
                          <a:latin typeface="Tahoma" panose="020B0604030504040204" pitchFamily="34" charset="0"/>
                          <a:ea typeface="Tahoma" panose="020B0604030504040204" pitchFamily="34" charset="0"/>
                          <a:cs typeface="Tahoma" panose="020B0604030504040204" pitchFamily="34" charset="0"/>
                        </a:rPr>
                        <a:t>  </a:t>
                      </a:r>
                      <a:r>
                        <a:rPr lang="tr-TR" sz="1600" b="0" dirty="0" err="1">
                          <a:latin typeface="Tahoma" panose="020B0604030504040204" pitchFamily="34" charset="0"/>
                          <a:ea typeface="Tahoma" panose="020B0604030504040204" pitchFamily="34" charset="0"/>
                          <a:cs typeface="Tahoma" panose="020B0604030504040204" pitchFamily="34" charset="0"/>
                        </a:rPr>
                        <a:t>protezione</a:t>
                      </a:r>
                      <a:r>
                        <a:rPr lang="tr-TR" sz="1600" b="0" dirty="0">
                          <a:latin typeface="Tahoma" panose="020B0604030504040204" pitchFamily="34" charset="0"/>
                          <a:ea typeface="Tahoma" panose="020B0604030504040204" pitchFamily="34" charset="0"/>
                          <a:cs typeface="Tahoma" panose="020B0604030504040204" pitchFamily="34" charset="0"/>
                        </a:rPr>
                        <a:t> e la </a:t>
                      </a:r>
                      <a:r>
                        <a:rPr lang="tr-TR" sz="1600" b="0" dirty="0" err="1">
                          <a:latin typeface="Tahoma" panose="020B0604030504040204" pitchFamily="34" charset="0"/>
                          <a:ea typeface="Tahoma" panose="020B0604030504040204" pitchFamily="34" charset="0"/>
                          <a:cs typeface="Tahoma" panose="020B0604030504040204" pitchFamily="34" charset="0"/>
                        </a:rPr>
                        <a:t>facilita</a:t>
                      </a:r>
                      <a:r>
                        <a:rPr lang="tr-TR" sz="1600" b="0" dirty="0">
                          <a:latin typeface="Tahoma" panose="020B0604030504040204" pitchFamily="34" charset="0"/>
                          <a:ea typeface="Tahoma" panose="020B0604030504040204" pitchFamily="34" charset="0"/>
                          <a:cs typeface="Tahoma" panose="020B0604030504040204" pitchFamily="34" charset="0"/>
                        </a:rPr>
                        <a:t> di fare </a:t>
                      </a:r>
                      <a:r>
                        <a:rPr lang="tr-TR" sz="1600" b="0" dirty="0" err="1">
                          <a:latin typeface="Tahoma" panose="020B0604030504040204" pitchFamily="34" charset="0"/>
                          <a:ea typeface="Tahoma" panose="020B0604030504040204" pitchFamily="34" charset="0"/>
                          <a:cs typeface="Tahoma" panose="020B0604030504040204" pitchFamily="34" charset="0"/>
                        </a:rPr>
                        <a:t>affari</a:t>
                      </a:r>
                      <a:r>
                        <a:rPr lang="tr-TR" sz="1600" b="0" dirty="0">
                          <a:latin typeface="Tahoma" panose="020B0604030504040204" pitchFamily="34" charset="0"/>
                          <a:ea typeface="Tahoma" panose="020B0604030504040204" pitchFamily="34" charset="0"/>
                          <a:cs typeface="Tahoma" panose="020B0604030504040204" pitchFamily="34" charset="0"/>
                        </a:rPr>
                        <a:t>…</a:t>
                      </a:r>
                      <a:endParaRPr lang="en-US" sz="1600" b="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25" name="Picture 24">
            <a:extLst>
              <a:ext uri="{FF2B5EF4-FFF2-40B4-BE49-F238E27FC236}">
                <a16:creationId xmlns:a16="http://schemas.microsoft.com/office/drawing/2014/main" id="{ED800C6F-0618-4AD8-950D-2046B701DDD7}"/>
              </a:ext>
            </a:extLst>
          </p:cNvPr>
          <p:cNvPicPr>
            <a:picLocks noChangeAspect="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graphicFrame>
        <p:nvGraphicFramePr>
          <p:cNvPr id="18" name="Chart 3">
            <a:extLst>
              <a:ext uri="{FF2B5EF4-FFF2-40B4-BE49-F238E27FC236}">
                <a16:creationId xmlns:a16="http://schemas.microsoft.com/office/drawing/2014/main" id="{79FBD6CE-BA03-EA48-A39D-A789C19CD5E9}"/>
              </a:ext>
            </a:extLst>
          </p:cNvPr>
          <p:cNvGraphicFramePr/>
          <p:nvPr>
            <p:extLst>
              <p:ext uri="{D42A27DB-BD31-4B8C-83A1-F6EECF244321}">
                <p14:modId xmlns:p14="http://schemas.microsoft.com/office/powerpoint/2010/main" val="538040516"/>
              </p:ext>
            </p:extLst>
          </p:nvPr>
        </p:nvGraphicFramePr>
        <p:xfrm>
          <a:off x="6309343" y="4643216"/>
          <a:ext cx="4241999" cy="18869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Chart 21">
            <a:extLst>
              <a:ext uri="{FF2B5EF4-FFF2-40B4-BE49-F238E27FC236}">
                <a16:creationId xmlns:a16="http://schemas.microsoft.com/office/drawing/2014/main" id="{D773E371-C10F-A247-A346-4763D1928CB6}"/>
              </a:ext>
            </a:extLst>
          </p:cNvPr>
          <p:cNvGraphicFramePr/>
          <p:nvPr>
            <p:extLst>
              <p:ext uri="{D42A27DB-BD31-4B8C-83A1-F6EECF244321}">
                <p14:modId xmlns:p14="http://schemas.microsoft.com/office/powerpoint/2010/main" val="1984737548"/>
              </p:ext>
            </p:extLst>
          </p:nvPr>
        </p:nvGraphicFramePr>
        <p:xfrm>
          <a:off x="1571009" y="4545762"/>
          <a:ext cx="4281773" cy="195912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525101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4C746E4B-79F4-4217-9541-4A5818893C11}"/>
              </a:ext>
            </a:extLst>
          </p:cNvPr>
          <p:cNvGraphicFramePr>
            <a:graphicFrameLocks noGrp="1"/>
          </p:cNvGraphicFramePr>
          <p:nvPr>
            <p:extLst>
              <p:ext uri="{D42A27DB-BD31-4B8C-83A1-F6EECF244321}">
                <p14:modId xmlns:p14="http://schemas.microsoft.com/office/powerpoint/2010/main" val="1985433893"/>
              </p:ext>
            </p:extLst>
          </p:nvPr>
        </p:nvGraphicFramePr>
        <p:xfrm>
          <a:off x="4658775" y="3841569"/>
          <a:ext cx="2880000" cy="2880000"/>
        </p:xfrm>
        <a:graphic>
          <a:graphicData uri="http://schemas.openxmlformats.org/drawingml/2006/table">
            <a:tbl>
              <a:tblPr firstRow="1" bandRow="1">
                <a:effectLst/>
                <a:tableStyleId>{5C22544A-7EE6-4342-B048-85BDC9FD1C3A}</a:tableStyleId>
              </a:tblPr>
              <a:tblGrid>
                <a:gridCol w="2880000">
                  <a:extLst>
                    <a:ext uri="{9D8B030D-6E8A-4147-A177-3AD203B41FA5}">
                      <a16:colId xmlns:a16="http://schemas.microsoft.com/office/drawing/2014/main" val="2003013874"/>
                    </a:ext>
                  </a:extLst>
                </a:gridCol>
              </a:tblGrid>
              <a:tr h="32475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Zone</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per</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lo</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sviluppo</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tecnologico</a:t>
                      </a:r>
                      <a:endParaRPr lang="en-US" sz="13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55249">
                <a:tc>
                  <a:txBody>
                    <a:bodyPr/>
                    <a:lstStyle/>
                    <a:p>
                      <a:pPr marL="180975" marR="0" lvl="0" indent="-180975"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Per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supportare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la R&amp;S</a:t>
                      </a:r>
                      <a:endPar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endParaRPr>
                    </a:p>
                    <a:p>
                      <a:pPr marL="180975" marR="0" lvl="0" indent="-180975"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Deduzione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fiscale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&amp; e</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senzione</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7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4" name="Table 13">
            <a:extLst>
              <a:ext uri="{FF2B5EF4-FFF2-40B4-BE49-F238E27FC236}">
                <a16:creationId xmlns:a16="http://schemas.microsoft.com/office/drawing/2014/main" id="{5FA5FC98-1A99-44DE-ADF4-A6B85AB17377}"/>
              </a:ext>
            </a:extLst>
          </p:cNvPr>
          <p:cNvGraphicFramePr>
            <a:graphicFrameLocks noGrp="1"/>
          </p:cNvGraphicFramePr>
          <p:nvPr>
            <p:extLst>
              <p:ext uri="{D42A27DB-BD31-4B8C-83A1-F6EECF244321}">
                <p14:modId xmlns:p14="http://schemas.microsoft.com/office/powerpoint/2010/main" val="2907704395"/>
              </p:ext>
            </p:extLst>
          </p:nvPr>
        </p:nvGraphicFramePr>
        <p:xfrm>
          <a:off x="8404295" y="873910"/>
          <a:ext cx="3000106" cy="2880000"/>
        </p:xfrm>
        <a:graphic>
          <a:graphicData uri="http://schemas.openxmlformats.org/drawingml/2006/table">
            <a:tbl>
              <a:tblPr firstRow="1" bandRow="1">
                <a:effectLst/>
                <a:tableStyleId>{5C22544A-7EE6-4342-B048-85BDC9FD1C3A}</a:tableStyleId>
              </a:tblPr>
              <a:tblGrid>
                <a:gridCol w="3000106">
                  <a:extLst>
                    <a:ext uri="{9D8B030D-6E8A-4147-A177-3AD203B41FA5}">
                      <a16:colId xmlns:a16="http://schemas.microsoft.com/office/drawing/2014/main" val="2003013874"/>
                    </a:ext>
                  </a:extLst>
                </a:gridCol>
              </a:tblGrid>
              <a:tr h="32475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noProof="0" dirty="0" err="1">
                          <a:solidFill>
                            <a:schemeClr val="bg1"/>
                          </a:solidFill>
                          <a:latin typeface="Tahoma" panose="020B0604030504040204" pitchFamily="34" charset="0"/>
                          <a:ea typeface="Tahoma" panose="020B0604030504040204" pitchFamily="34" charset="0"/>
                          <a:cs typeface="Tahoma" panose="020B0604030504040204" pitchFamily="34" charset="0"/>
                        </a:rPr>
                        <a:t>Zone</a:t>
                      </a:r>
                      <a:r>
                        <a:rPr lang="tr-TR" b="1" noProof="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b="1" noProof="0" dirty="0" err="1">
                          <a:solidFill>
                            <a:schemeClr val="bg1"/>
                          </a:solidFill>
                          <a:latin typeface="Tahoma" panose="020B0604030504040204" pitchFamily="34" charset="0"/>
                          <a:ea typeface="Tahoma" panose="020B0604030504040204" pitchFamily="34" charset="0"/>
                          <a:cs typeface="Tahoma" panose="020B0604030504040204" pitchFamily="34" charset="0"/>
                        </a:rPr>
                        <a:t>speciali</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55249">
                <a:tc>
                  <a:txBody>
                    <a:bodyPr/>
                    <a:lstStyle/>
                    <a:p>
                      <a:pPr marL="0" marR="0" lvl="0" indent="0" algn="l" defTabSz="609570" rtl="0" eaLnBrk="1" fontAlgn="auto" latinLnBrk="0" hangingPunct="1">
                        <a:lnSpc>
                          <a:spcPct val="150000"/>
                        </a:lnSpc>
                        <a:spcBef>
                          <a:spcPts val="0"/>
                        </a:spcBef>
                        <a:spcAft>
                          <a:spcPts val="0"/>
                        </a:spcAft>
                        <a:buClrTx/>
                        <a:buSzTx/>
                        <a:buFontTx/>
                        <a:buNone/>
                        <a:tabLst/>
                        <a:defRPr/>
                      </a:pPr>
                      <a:r>
                        <a:rPr kumimoji="0" lang="tr-TR" sz="1400" b="1" i="1"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Zone</a:t>
                      </a:r>
                      <a:r>
                        <a:rPr kumimoji="0" lang="tr-TR" sz="1400" b="1" i="1"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1" i="1"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franche</a:t>
                      </a:r>
                      <a:endParaRPr kumimoji="0" lang="en-US" sz="1400" b="1" i="1"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Deduzione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fiscale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&amp;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esenzione</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60957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609570" rtl="0" eaLnBrk="1" fontAlgn="auto" latinLnBrk="0" hangingPunct="1">
                        <a:lnSpc>
                          <a:spcPct val="150000"/>
                        </a:lnSpc>
                        <a:spcBef>
                          <a:spcPts val="0"/>
                        </a:spcBef>
                        <a:spcAft>
                          <a:spcPts val="0"/>
                        </a:spcAft>
                        <a:buClrTx/>
                        <a:buSzTx/>
                        <a:buFontTx/>
                        <a:buNone/>
                        <a:tabLst/>
                        <a:defRPr/>
                      </a:pPr>
                      <a:r>
                        <a:rPr kumimoji="0" lang="tr-TR" sz="1400" b="1" i="1"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Zone</a:t>
                      </a:r>
                      <a:r>
                        <a:rPr kumimoji="0" lang="tr-TR" sz="1400" b="1" i="1"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1" i="1"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industriali</a:t>
                      </a:r>
                      <a:r>
                        <a:rPr kumimoji="0" lang="tr-TR" sz="1400" b="1" i="1"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1" i="1"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organizzate</a:t>
                      </a:r>
                      <a:r>
                        <a:rPr kumimoji="0" lang="tr-TR" sz="1400" b="1" i="1"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1400" b="1" i="1"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Infrastruttura</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sviluppata</a:t>
                      </a:r>
                      <a:endPar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pic>
        <p:nvPicPr>
          <p:cNvPr id="16" name="Picture 2" descr="http://www.americanmanufacturing.org/page/-/site/images/icons/jobs.pn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0485215">
            <a:off x="1319373" y="1603796"/>
            <a:ext cx="1907377" cy="190737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outsourcingtalent.com/newsite/wp-content/uploads/2015/01/recruitment-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2187" y="1655064"/>
            <a:ext cx="1600200" cy="16002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toegy.net/mms/icons/location-graphi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9509" y="3026855"/>
            <a:ext cx="950844" cy="65713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upload.wikimedia.org/wikipedia/commons/thumb/2/2e/Microscope_icon_(black).svg/645px-Microscope_icon_(black).svg.png"/>
          <p:cNvPicPr>
            <a:picLocks noChangeAspect="1" noChangeArrowheads="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9322043" y="4849710"/>
            <a:ext cx="977960" cy="15510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750339795"/>
              </p:ext>
            </p:extLst>
          </p:nvPr>
        </p:nvGraphicFramePr>
        <p:xfrm>
          <a:off x="4339629" y="4709161"/>
          <a:ext cx="3199147" cy="20124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Table 12">
            <a:extLst>
              <a:ext uri="{FF2B5EF4-FFF2-40B4-BE49-F238E27FC236}">
                <a16:creationId xmlns:a16="http://schemas.microsoft.com/office/drawing/2014/main" id="{2380B412-7A6D-4185-9D77-3C82BEE20E88}"/>
              </a:ext>
            </a:extLst>
          </p:cNvPr>
          <p:cNvGraphicFramePr>
            <a:graphicFrameLocks noGrp="1"/>
          </p:cNvGraphicFramePr>
          <p:nvPr>
            <p:extLst>
              <p:ext uri="{D42A27DB-BD31-4B8C-83A1-F6EECF244321}">
                <p14:modId xmlns:p14="http://schemas.microsoft.com/office/powerpoint/2010/main" val="107812710"/>
              </p:ext>
            </p:extLst>
          </p:nvPr>
        </p:nvGraphicFramePr>
        <p:xfrm>
          <a:off x="915224" y="876660"/>
          <a:ext cx="2880000" cy="2880000"/>
        </p:xfrm>
        <a:graphic>
          <a:graphicData uri="http://schemas.openxmlformats.org/drawingml/2006/table">
            <a:tbl>
              <a:tblPr firstRow="1" bandRow="1">
                <a:effectLst/>
                <a:tableStyleId>{5C22544A-7EE6-4342-B048-85BDC9FD1C3A}</a:tableStyleId>
              </a:tblPr>
              <a:tblGrid>
                <a:gridCol w="2880000">
                  <a:extLst>
                    <a:ext uri="{9D8B030D-6E8A-4147-A177-3AD203B41FA5}">
                      <a16:colId xmlns:a16="http://schemas.microsoft.com/office/drawing/2014/main" val="2003013874"/>
                    </a:ext>
                  </a:extLst>
                </a:gridCol>
              </a:tblGrid>
              <a:tr h="32475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dirty="0" err="1">
                          <a:solidFill>
                            <a:schemeClr val="bg1"/>
                          </a:solidFill>
                          <a:latin typeface="Tahoma" panose="020B0604030504040204" pitchFamily="34" charset="0"/>
                          <a:ea typeface="Tahoma" panose="020B0604030504040204" pitchFamily="34" charset="0"/>
                          <a:cs typeface="Tahoma" panose="020B0604030504040204" pitchFamily="34" charset="0"/>
                        </a:rPr>
                        <a:t>Incentivi</a:t>
                      </a:r>
                      <a:r>
                        <a:rPr lang="tr-TR" b="1" dirty="0">
                          <a:solidFill>
                            <a:schemeClr val="bg1"/>
                          </a:solidFill>
                          <a:latin typeface="Tahoma" panose="020B0604030504040204" pitchFamily="34" charset="0"/>
                          <a:ea typeface="Tahoma" panose="020B0604030504040204" pitchFamily="34" charset="0"/>
                          <a:cs typeface="Tahoma" panose="020B0604030504040204" pitchFamily="34" charset="0"/>
                        </a:rPr>
                        <a:t> di </a:t>
                      </a:r>
                      <a:r>
                        <a:rPr lang="tr-TR" b="1" dirty="0" err="1">
                          <a:solidFill>
                            <a:schemeClr val="bg1"/>
                          </a:solidFill>
                          <a:latin typeface="Tahoma" panose="020B0604030504040204" pitchFamily="34" charset="0"/>
                          <a:ea typeface="Tahoma" panose="020B0604030504040204" pitchFamily="34" charset="0"/>
                          <a:cs typeface="Tahoma" panose="020B0604030504040204" pitchFamily="34" charset="0"/>
                        </a:rPr>
                        <a:t>produzione</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55249">
                <a:tc>
                  <a:txBody>
                    <a:bodyPr/>
                    <a:lstStyle/>
                    <a:p>
                      <a:pPr marL="180975" marR="0" lvl="0" indent="-180975"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Deduzione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fiscale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&amp;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esenzione</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5" name="Table 14">
            <a:extLst>
              <a:ext uri="{FF2B5EF4-FFF2-40B4-BE49-F238E27FC236}">
                <a16:creationId xmlns:a16="http://schemas.microsoft.com/office/drawing/2014/main" id="{485A852D-BD16-471A-9096-A5A77CE1C8FE}"/>
              </a:ext>
            </a:extLst>
          </p:cNvPr>
          <p:cNvGraphicFramePr>
            <a:graphicFrameLocks noGrp="1"/>
          </p:cNvGraphicFramePr>
          <p:nvPr>
            <p:extLst>
              <p:ext uri="{D42A27DB-BD31-4B8C-83A1-F6EECF244321}">
                <p14:modId xmlns:p14="http://schemas.microsoft.com/office/powerpoint/2010/main" val="1910304804"/>
              </p:ext>
            </p:extLst>
          </p:nvPr>
        </p:nvGraphicFramePr>
        <p:xfrm>
          <a:off x="4658775" y="873909"/>
          <a:ext cx="2880000" cy="2880000"/>
        </p:xfrm>
        <a:graphic>
          <a:graphicData uri="http://schemas.openxmlformats.org/drawingml/2006/table">
            <a:tbl>
              <a:tblPr firstRow="1" bandRow="1">
                <a:effectLst/>
                <a:tableStyleId>{5C22544A-7EE6-4342-B048-85BDC9FD1C3A}</a:tableStyleId>
              </a:tblPr>
              <a:tblGrid>
                <a:gridCol w="2880000">
                  <a:extLst>
                    <a:ext uri="{9D8B030D-6E8A-4147-A177-3AD203B41FA5}">
                      <a16:colId xmlns:a16="http://schemas.microsoft.com/office/drawing/2014/main" val="2003013874"/>
                    </a:ext>
                  </a:extLst>
                </a:gridCol>
              </a:tblGrid>
              <a:tr h="32475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b="1" noProof="0" dirty="0" err="1">
                          <a:solidFill>
                            <a:schemeClr val="bg1"/>
                          </a:solidFill>
                          <a:latin typeface="Tahoma" panose="020B0604030504040204" pitchFamily="34" charset="0"/>
                          <a:ea typeface="Tahoma" panose="020B0604030504040204" pitchFamily="34" charset="0"/>
                          <a:cs typeface="Tahoma" panose="020B0604030504040204" pitchFamily="34" charset="0"/>
                        </a:rPr>
                        <a:t>Incentivi</a:t>
                      </a:r>
                      <a:r>
                        <a:rPr lang="tr-TR" b="1" noProof="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b="1" noProof="0" dirty="0" err="1">
                          <a:solidFill>
                            <a:schemeClr val="bg1"/>
                          </a:solidFill>
                          <a:latin typeface="Tahoma" panose="020B0604030504040204" pitchFamily="34" charset="0"/>
                          <a:ea typeface="Tahoma" panose="020B0604030504040204" pitchFamily="34" charset="0"/>
                          <a:cs typeface="Tahoma" panose="020B0604030504040204" pitchFamily="34" charset="0"/>
                        </a:rPr>
                        <a:t>all’occupazione</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55249">
                <a:tc>
                  <a:txBody>
                    <a:bodyPr/>
                    <a:lstStyle/>
                    <a:p>
                      <a:pPr marL="180975" marR="0" lvl="0" indent="-180975"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Payroll  &amp; Training support + </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23" name="Table 22">
            <a:extLst>
              <a:ext uri="{FF2B5EF4-FFF2-40B4-BE49-F238E27FC236}">
                <a16:creationId xmlns:a16="http://schemas.microsoft.com/office/drawing/2014/main" id="{AF60D922-A6A2-4B22-A533-0CD5235393DC}"/>
              </a:ext>
            </a:extLst>
          </p:cNvPr>
          <p:cNvGraphicFramePr>
            <a:graphicFrameLocks noGrp="1"/>
          </p:cNvGraphicFramePr>
          <p:nvPr>
            <p:extLst>
              <p:ext uri="{D42A27DB-BD31-4B8C-83A1-F6EECF244321}">
                <p14:modId xmlns:p14="http://schemas.microsoft.com/office/powerpoint/2010/main" val="898023020"/>
              </p:ext>
            </p:extLst>
          </p:nvPr>
        </p:nvGraphicFramePr>
        <p:xfrm>
          <a:off x="915224" y="3841570"/>
          <a:ext cx="2880000" cy="2956560"/>
        </p:xfrm>
        <a:graphic>
          <a:graphicData uri="http://schemas.openxmlformats.org/drawingml/2006/table">
            <a:tbl>
              <a:tblPr firstRow="1" bandRow="1">
                <a:effectLst/>
                <a:tableStyleId>{5C22544A-7EE6-4342-B048-85BDC9FD1C3A}</a:tableStyleId>
              </a:tblPr>
              <a:tblGrid>
                <a:gridCol w="2880000">
                  <a:extLst>
                    <a:ext uri="{9D8B030D-6E8A-4147-A177-3AD203B41FA5}">
                      <a16:colId xmlns:a16="http://schemas.microsoft.com/office/drawing/2014/main" val="2003013874"/>
                    </a:ext>
                  </a:extLst>
                </a:gridCol>
              </a:tblGrid>
              <a:tr h="47505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Incentivi</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per</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esportatori</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di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servizi</a:t>
                      </a:r>
                      <a:endParaRPr lang="en-US" sz="13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404948">
                <a:tc>
                  <a:txBody>
                    <a:bodyPr/>
                    <a:lstStyle/>
                    <a:p>
                      <a:pPr marL="180975" marR="0" lvl="2" indent="-180975"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Deduzione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fiscale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per</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i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servizi</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esportati</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in</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6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30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1" i="0" u="none" strike="noStrike" kern="1200" cap="none" spc="30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Engineering</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30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Architecture</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i="0" u="none" strike="noStrike" kern="1200" cap="none" spc="30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a:t>   Design</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60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1" i="0" u="none" strike="noStrike" kern="1200" cap="none" spc="60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Software</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1"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Medical Reporting</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                          Accounting</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Call Center</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1" i="0" u="none" strike="noStrike" kern="1200" cap="none" spc="30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Datacenter</a:t>
                      </a:r>
                      <a:r>
                        <a:rPr kumimoji="0" lang="en-US" sz="1100" b="0" i="0" u="none" strike="noStrike" kern="1200" cap="none" spc="30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1"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EDUCATION</a:t>
                      </a:r>
                    </a:p>
                    <a:p>
                      <a:pPr marL="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100" b="1" i="0" u="none" strike="noStrike" kern="1200" cap="none" spc="30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a:t>Healthcar</a:t>
                      </a:r>
                      <a:r>
                        <a:rPr kumimoji="0" lang="en-US" sz="1200" b="1" i="0" u="none" strike="noStrike" kern="1200" cap="none" spc="300" normalizeH="0" baseline="0" noProof="0" dirty="0">
                          <a:ln>
                            <a:noFill/>
                          </a:ln>
                          <a:solidFill>
                            <a:srgbClr val="000099"/>
                          </a:solidFill>
                          <a:effectLst/>
                          <a:uLnTx/>
                          <a:uFillTx/>
                          <a:latin typeface="Tahoma" panose="020B0604030504040204" pitchFamily="34" charset="0"/>
                          <a:ea typeface="Tahoma" panose="020B0604030504040204" pitchFamily="34" charset="0"/>
                          <a:cs typeface="Tahoma" panose="020B0604030504040204" pitchFamily="34" charset="0"/>
                        </a:rPr>
                        <a:t>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25" name="Table 24">
            <a:extLst>
              <a:ext uri="{FF2B5EF4-FFF2-40B4-BE49-F238E27FC236}">
                <a16:creationId xmlns:a16="http://schemas.microsoft.com/office/drawing/2014/main" id="{B2B35232-B076-44CC-B8BF-9F732EB9BD94}"/>
              </a:ext>
            </a:extLst>
          </p:cNvPr>
          <p:cNvGraphicFramePr>
            <a:graphicFrameLocks noGrp="1"/>
          </p:cNvGraphicFramePr>
          <p:nvPr>
            <p:extLst>
              <p:ext uri="{D42A27DB-BD31-4B8C-83A1-F6EECF244321}">
                <p14:modId xmlns:p14="http://schemas.microsoft.com/office/powerpoint/2010/main" val="2439733406"/>
              </p:ext>
            </p:extLst>
          </p:nvPr>
        </p:nvGraphicFramePr>
        <p:xfrm>
          <a:off x="8402331" y="3841569"/>
          <a:ext cx="3000106" cy="3042929"/>
        </p:xfrm>
        <a:graphic>
          <a:graphicData uri="http://schemas.openxmlformats.org/drawingml/2006/table">
            <a:tbl>
              <a:tblPr firstRow="1" bandRow="1">
                <a:effectLst/>
                <a:tableStyleId>{5C22544A-7EE6-4342-B048-85BDC9FD1C3A}</a:tableStyleId>
              </a:tblPr>
              <a:tblGrid>
                <a:gridCol w="3000106">
                  <a:extLst>
                    <a:ext uri="{9D8B030D-6E8A-4147-A177-3AD203B41FA5}">
                      <a16:colId xmlns:a16="http://schemas.microsoft.com/office/drawing/2014/main" val="2003013874"/>
                    </a:ext>
                  </a:extLst>
                </a:gridCol>
              </a:tblGrid>
              <a:tr h="324751">
                <a:tc>
                  <a:txBody>
                    <a:bodyPr/>
                    <a:lstStyle/>
                    <a:p>
                      <a:pPr algn="ctr" rtl="0">
                        <a:defRPr sz="1400" b="0" i="0" u="none" strike="noStrike" kern="1200" spc="0" baseline="0">
                          <a:solidFill>
                            <a:srgbClr val="333538"/>
                          </a:solidFill>
                          <a:latin typeface="Effra Heavy" panose="02000906080000020004" pitchFamily="2" charset="-94"/>
                          <a:ea typeface="+mn-ea"/>
                          <a:cs typeface="+mn-cs"/>
                        </a:defRPr>
                      </a:pP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Incentivi</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per</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 la R</a:t>
                      </a:r>
                      <a:r>
                        <a:rPr lang="en-US" sz="1300" b="1" dirty="0">
                          <a:solidFill>
                            <a:schemeClr val="bg1"/>
                          </a:solidFill>
                          <a:latin typeface="Tahoma" panose="020B0604030504040204" pitchFamily="34" charset="0"/>
                          <a:ea typeface="Tahoma" panose="020B0604030504040204" pitchFamily="34" charset="0"/>
                          <a:cs typeface="Tahoma" panose="020B0604030504040204" pitchFamily="34" charset="0"/>
                        </a:rPr>
                        <a:t>&amp;</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S</a:t>
                      </a:r>
                      <a:r>
                        <a:rPr lang="en-US" sz="13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tr-TR" sz="1300" b="1" dirty="0">
                          <a:solidFill>
                            <a:schemeClr val="bg1"/>
                          </a:solidFill>
                          <a:latin typeface="Tahoma" panose="020B0604030504040204" pitchFamily="34" charset="0"/>
                          <a:ea typeface="Tahoma" panose="020B0604030504040204" pitchFamily="34" charset="0"/>
                          <a:cs typeface="Tahoma" panose="020B0604030504040204" pitchFamily="34" charset="0"/>
                        </a:rPr>
                        <a:t>e </a:t>
                      </a:r>
                      <a:r>
                        <a:rPr lang="tr-TR" sz="1300" b="1" dirty="0" err="1">
                          <a:solidFill>
                            <a:schemeClr val="bg1"/>
                          </a:solidFill>
                          <a:latin typeface="Tahoma" panose="020B0604030504040204" pitchFamily="34" charset="0"/>
                          <a:ea typeface="Tahoma" panose="020B0604030504040204" pitchFamily="34" charset="0"/>
                          <a:cs typeface="Tahoma" panose="020B0604030504040204" pitchFamily="34" charset="0"/>
                        </a:rPr>
                        <a:t>innovazione</a:t>
                      </a:r>
                      <a:endParaRPr lang="en-US" sz="1300" b="1"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solidFill>
                      <a:schemeClr val="accent2"/>
                    </a:solidFill>
                  </a:tcPr>
                </a:tc>
                <a:extLst>
                  <a:ext uri="{0D108BD9-81ED-4DB2-BD59-A6C34878D82A}">
                    <a16:rowId xmlns:a16="http://schemas.microsoft.com/office/drawing/2014/main" val="598564214"/>
                  </a:ext>
                </a:extLst>
              </a:tr>
              <a:tr h="2555249">
                <a:tc>
                  <a:txBody>
                    <a:bodyPr/>
                    <a:lstStyle/>
                    <a:p>
                      <a:pPr marL="285750" marR="0" lvl="0" indent="-285750" algn="l" defTabSz="60957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Deduzione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fiscale</a:t>
                      </a:r>
                      <a:r>
                        <a:rPr kumimoji="0" lang="tr-TR"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&amp; </a:t>
                      </a:r>
                      <a:r>
                        <a:rPr kumimoji="0" lang="tr-TR" sz="1400" b="0" i="0" u="none" strike="noStrike" kern="1200" cap="none" spc="0" normalizeH="0" baseline="0" noProof="0" dirty="0" err="1">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esenzione</a:t>
                      </a:r>
                      <a:r>
                        <a:rPr kumimoji="0" lang="en-US" sz="1400" b="0" i="0" u="none" strike="noStrike" kern="1200" cap="none" spc="0" normalizeH="0" baseline="0" noProof="0" dirty="0">
                          <a:ln>
                            <a:noFill/>
                          </a:ln>
                          <a:solidFill>
                            <a:srgbClr val="333538"/>
                          </a:solidFill>
                          <a:effectLst/>
                          <a:uLnTx/>
                          <a:uFillTx/>
                          <a:latin typeface="Tahoma" panose="020B0604030504040204" pitchFamily="34" charset="0"/>
                          <a:ea typeface="Tahoma" panose="020B0604030504040204" pitchFamily="34" charset="0"/>
                          <a:cs typeface="Tahoma" panose="020B0604030504040204" pitchFamily="34" charset="0"/>
                        </a:rPr>
                        <a:t>+</a:t>
                      </a:r>
                    </a:p>
                    <a:p>
                      <a:endParaRPr lang="en-US" dirty="0">
                        <a:latin typeface="Tahoma" panose="020B0604030504040204" pitchFamily="34" charset="0"/>
                        <a:ea typeface="Tahoma" panose="020B0604030504040204" pitchFamily="34" charset="0"/>
                        <a:cs typeface="Tahoma" panose="020B0604030504040204" pitchFamily="34" charset="0"/>
                      </a:endParaRPr>
                    </a:p>
                  </a:txBody>
                  <a:tcPr>
                    <a:lnL w="6350" cap="flat" cmpd="sng" algn="ctr">
                      <a:solidFill>
                        <a:srgbClr val="080808"/>
                      </a:solidFill>
                      <a:prstDash val="solid"/>
                      <a:round/>
                      <a:headEnd type="none" w="med" len="med"/>
                      <a:tailEnd type="none" w="med" len="med"/>
                    </a:lnL>
                    <a:lnR w="6350" cap="flat" cmpd="sng" algn="ctr">
                      <a:solidFill>
                        <a:srgbClr val="080808"/>
                      </a:solidFill>
                      <a:prstDash val="solid"/>
                      <a:round/>
                      <a:headEnd type="none" w="med" len="med"/>
                      <a:tailEnd type="none" w="med" len="med"/>
                    </a:lnR>
                    <a:lnT w="6350" cap="flat" cmpd="sng" algn="ctr">
                      <a:solidFill>
                        <a:srgbClr val="080808"/>
                      </a:solidFill>
                      <a:prstDash val="solid"/>
                      <a:round/>
                      <a:headEnd type="none" w="med" len="med"/>
                      <a:tailEnd type="none" w="med" len="med"/>
                    </a:lnT>
                    <a:lnB w="6350" cap="flat" cmpd="sng" algn="ctr">
                      <a:solidFill>
                        <a:srgbClr val="080808"/>
                      </a:solidFill>
                      <a:prstDash val="solid"/>
                      <a:round/>
                      <a:headEnd type="none" w="med" len="med"/>
                      <a:tailEnd type="none" w="med" len="med"/>
                    </a:lnB>
                    <a:noFill/>
                  </a:tcPr>
                </a:tc>
                <a:extLst>
                  <a:ext uri="{0D108BD9-81ED-4DB2-BD59-A6C34878D82A}">
                    <a16:rowId xmlns:a16="http://schemas.microsoft.com/office/drawing/2014/main" val="568479139"/>
                  </a:ext>
                </a:extLst>
              </a:tr>
            </a:tbl>
          </a:graphicData>
        </a:graphic>
      </p:graphicFrame>
      <p:graphicFrame>
        <p:nvGraphicFramePr>
          <p:cNvPr id="18" name="Table 17">
            <a:extLst>
              <a:ext uri="{FF2B5EF4-FFF2-40B4-BE49-F238E27FC236}">
                <a16:creationId xmlns:a16="http://schemas.microsoft.com/office/drawing/2014/main" id="{3C92CAAF-8E60-44C0-B223-9F4434F63732}"/>
              </a:ext>
            </a:extLst>
          </p:cNvPr>
          <p:cNvGraphicFramePr>
            <a:graphicFrameLocks noGrp="1"/>
          </p:cNvGraphicFramePr>
          <p:nvPr>
            <p:extLst>
              <p:ext uri="{D42A27DB-BD31-4B8C-83A1-F6EECF244321}">
                <p14:modId xmlns:p14="http://schemas.microsoft.com/office/powerpoint/2010/main" val="3702783402"/>
              </p:ext>
            </p:extLst>
          </p:nvPr>
        </p:nvGraphicFramePr>
        <p:xfrm>
          <a:off x="0" y="-3390"/>
          <a:ext cx="12192000" cy="806400"/>
        </p:xfrm>
        <a:graphic>
          <a:graphicData uri="http://schemas.openxmlformats.org/drawingml/2006/table">
            <a:tbl>
              <a:tblPr firstRow="1" bandRow="1">
                <a:tableStyleId>{5C22544A-7EE6-4342-B048-85BDC9FD1C3A}</a:tableStyleId>
              </a:tblPr>
              <a:tblGrid>
                <a:gridCol w="2389632">
                  <a:extLst>
                    <a:ext uri="{9D8B030D-6E8A-4147-A177-3AD203B41FA5}">
                      <a16:colId xmlns:a16="http://schemas.microsoft.com/office/drawing/2014/main" val="147094897"/>
                    </a:ext>
                  </a:extLst>
                </a:gridCol>
                <a:gridCol w="9802368">
                  <a:extLst>
                    <a:ext uri="{9D8B030D-6E8A-4147-A177-3AD203B41FA5}">
                      <a16:colId xmlns:a16="http://schemas.microsoft.com/office/drawing/2014/main" val="1744659780"/>
                    </a:ext>
                  </a:extLst>
                </a:gridCol>
              </a:tblGrid>
              <a:tr h="80640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Incentivi</a:t>
                      </a:r>
                      <a:r>
                        <a:rPr kumimoji="0" lang="tr-TR" sz="1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tr-TR" sz="1800" b="1" i="0" u="none" strike="noStrike" kern="120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vantaggiosi</a:t>
                      </a:r>
                      <a:endParaRPr lang="en-US" sz="1800" noProof="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defTabSz="457200" fontAlgn="base">
                        <a:spcBef>
                          <a:spcPct val="0"/>
                        </a:spcBef>
                        <a:spcAft>
                          <a:spcPct val="0"/>
                        </a:spcAft>
                      </a:pPr>
                      <a:r>
                        <a:rPr lang="it-IT" sz="1600" b="0" dirty="0">
                          <a:latin typeface="Tahoma" panose="020B0604030504040204" pitchFamily="34" charset="0"/>
                          <a:ea typeface="Tahoma" panose="020B0604030504040204" pitchFamily="34" charset="0"/>
                          <a:cs typeface="Tahoma" panose="020B0604030504040204" pitchFamily="34" charset="0"/>
                        </a:rPr>
                        <a:t>Agli investitori vengono offerti incentivi </a:t>
                      </a:r>
                      <a:r>
                        <a:rPr lang="tr-TR" sz="1600" b="0" dirty="0" err="1">
                          <a:latin typeface="Tahoma" panose="020B0604030504040204" pitchFamily="34" charset="0"/>
                          <a:ea typeface="Tahoma" panose="020B0604030504040204" pitchFamily="34" charset="0"/>
                          <a:cs typeface="Tahoma" panose="020B0604030504040204" pitchFamily="34" charset="0"/>
                        </a:rPr>
                        <a:t>vantaggiosi</a:t>
                      </a:r>
                      <a:r>
                        <a:rPr lang="it-IT" sz="1600" b="0" dirty="0">
                          <a:latin typeface="Tahoma" panose="020B0604030504040204" pitchFamily="34" charset="0"/>
                          <a:ea typeface="Tahoma" panose="020B0604030504040204" pitchFamily="34" charset="0"/>
                          <a:cs typeface="Tahoma" panose="020B0604030504040204" pitchFamily="34" charset="0"/>
                        </a:rPr>
                        <a:t> in </a:t>
                      </a:r>
                      <a:r>
                        <a:rPr lang="tr-TR" sz="1600" b="0" dirty="0" err="1">
                          <a:latin typeface="Tahoma" panose="020B0604030504040204" pitchFamily="34" charset="0"/>
                          <a:ea typeface="Tahoma" panose="020B0604030504040204" pitchFamily="34" charset="0"/>
                          <a:cs typeface="Tahoma" panose="020B0604030504040204" pitchFamily="34" charset="0"/>
                        </a:rPr>
                        <a:t>diversi</a:t>
                      </a:r>
                      <a:r>
                        <a:rPr lang="it-IT" sz="1600" b="0" dirty="0">
                          <a:latin typeface="Tahoma" panose="020B0604030504040204" pitchFamily="34" charset="0"/>
                          <a:ea typeface="Tahoma" panose="020B0604030504040204" pitchFamily="34" charset="0"/>
                          <a:cs typeface="Tahoma" panose="020B0604030504040204" pitchFamily="34" charset="0"/>
                        </a:rPr>
                        <a:t> modi ..</a:t>
                      </a:r>
                      <a:endParaRPr lang="en-US" sz="1600" b="0" dirty="0">
                        <a:latin typeface="Tahoma" panose="020B0604030504040204" pitchFamily="34" charset="0"/>
                        <a:ea typeface="Tahoma" panose="020B0604030504040204" pitchFamily="34" charset="0"/>
                        <a:cs typeface="Tahoma" panose="020B060403050404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199240034"/>
                  </a:ext>
                </a:extLst>
              </a:tr>
            </a:tbl>
          </a:graphicData>
        </a:graphic>
      </p:graphicFrame>
      <p:pic>
        <p:nvPicPr>
          <p:cNvPr id="17" name="Picture 16">
            <a:extLst>
              <a:ext uri="{FF2B5EF4-FFF2-40B4-BE49-F238E27FC236}">
                <a16:creationId xmlns:a16="http://schemas.microsoft.com/office/drawing/2014/main" id="{FE30B61F-AD35-48C0-B91D-AE97F660FDF3}"/>
              </a:ext>
            </a:extLst>
          </p:cNvPr>
          <p:cNvPicPr>
            <a:picLocks noChangeAspect="1"/>
          </p:cNvPicPr>
          <p:nvPr/>
        </p:nvPicPr>
        <p:blipFill rotWithShape="1">
          <a:blip r:embed="rId13" cstate="print">
            <a:duotone>
              <a:schemeClr val="accent4">
                <a:shade val="45000"/>
                <a:satMod val="135000"/>
              </a:schemeClr>
              <a:prstClr val="white"/>
            </a:duotone>
            <a:extLst>
              <a:ext uri="{28A0092B-C50C-407E-A947-70E740481C1C}">
                <a14:useLocalDpi xmlns:a14="http://schemas.microsoft.com/office/drawing/2010/main" val="0"/>
              </a:ext>
            </a:extLst>
          </a:blip>
          <a:srcRect r="59536"/>
          <a:stretch/>
        </p:blipFill>
        <p:spPr>
          <a:xfrm>
            <a:off x="11404401" y="52000"/>
            <a:ext cx="695744" cy="693989"/>
          </a:xfrm>
          <a:prstGeom prst="rect">
            <a:avLst/>
          </a:prstGeom>
        </p:spPr>
      </p:pic>
    </p:spTree>
    <p:extLst>
      <p:ext uri="{BB962C8B-B14F-4D97-AF65-F5344CB8AC3E}">
        <p14:creationId xmlns:p14="http://schemas.microsoft.com/office/powerpoint/2010/main" val="451258834"/>
      </p:ext>
    </p:extLst>
  </p:cSld>
  <p:clrMapOvr>
    <a:masterClrMapping/>
  </p:clrMapOvr>
</p:sld>
</file>

<file path=ppt/theme/theme1.xml><?xml version="1.0" encoding="utf-8"?>
<a:theme xmlns:a="http://schemas.openxmlformats.org/drawingml/2006/main" name="ajans">
  <a:themeElements>
    <a:clrScheme name="Özel 1">
      <a:dk1>
        <a:srgbClr val="333538"/>
      </a:dk1>
      <a:lt1>
        <a:srgbClr val="FFFFFF"/>
      </a:lt1>
      <a:dk2>
        <a:srgbClr val="454551"/>
      </a:dk2>
      <a:lt2>
        <a:srgbClr val="D8D9DC"/>
      </a:lt2>
      <a:accent1>
        <a:srgbClr val="002060"/>
      </a:accent1>
      <a:accent2>
        <a:srgbClr val="EE3233"/>
      </a:accent2>
      <a:accent3>
        <a:srgbClr val="0070C0"/>
      </a:accent3>
      <a:accent4>
        <a:srgbClr val="47ADEB"/>
      </a:accent4>
      <a:accent5>
        <a:srgbClr val="A3D9F7"/>
      </a:accent5>
      <a:accent6>
        <a:srgbClr val="9AC5DA"/>
      </a:accent6>
      <a:hlink>
        <a:srgbClr val="9AC5DA"/>
      </a:hlink>
      <a:folHlink>
        <a:srgbClr val="8C8C8C"/>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jans" id="{30BADF04-99ED-E54E-B0CE-37F331DEDBD8}" vid="{A5563A98-F3D8-B849-85DE-4D572DB58D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61909</TotalTime>
  <Words>1789</Words>
  <Application>Microsoft Macintosh PowerPoint</Application>
  <PresentationFormat>Widescreen</PresentationFormat>
  <Paragraphs>217</Paragraphs>
  <Slides>11</Slides>
  <Notes>11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11</vt:i4>
      </vt:variant>
    </vt:vector>
  </HeadingPairs>
  <TitlesOfParts>
    <vt:vector size="24" baseType="lpstr">
      <vt:lpstr>Arial</vt:lpstr>
      <vt:lpstr>Arial Narrow</vt:lpstr>
      <vt:lpstr>Calibri</vt:lpstr>
      <vt:lpstr>Calibri Light</vt:lpstr>
      <vt:lpstr>Effra</vt:lpstr>
      <vt:lpstr>Effra Heavy</vt:lpstr>
      <vt:lpstr>Effra Light</vt:lpstr>
      <vt:lpstr>Raleway</vt:lpstr>
      <vt:lpstr>Segoe UI Light</vt:lpstr>
      <vt:lpstr>Tahoma</vt:lpstr>
      <vt:lpstr>Verdana</vt:lpstr>
      <vt:lpstr>Wingdings</vt:lpstr>
      <vt:lpstr>ajans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Necmettin Kaymaz</dc:creator>
  <cp:lastModifiedBy>Gino Costa</cp:lastModifiedBy>
  <cp:revision>3182</cp:revision>
  <cp:lastPrinted>2018-09-04T20:12:53Z</cp:lastPrinted>
  <dcterms:created xsi:type="dcterms:W3CDTF">2011-10-21T12:33:59Z</dcterms:created>
  <dcterms:modified xsi:type="dcterms:W3CDTF">2018-09-11T08:43:28Z</dcterms:modified>
</cp:coreProperties>
</file>